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 id="2147483679" r:id="rId6"/>
  </p:sldMasterIdLst>
  <p:notesMasterIdLst>
    <p:notesMasterId r:id="rId43"/>
  </p:notesMasterIdLst>
  <p:sldIdLst>
    <p:sldId id="538" r:id="rId7"/>
    <p:sldId id="539" r:id="rId8"/>
    <p:sldId id="551" r:id="rId9"/>
    <p:sldId id="545" r:id="rId10"/>
    <p:sldId id="547" r:id="rId11"/>
    <p:sldId id="569" r:id="rId12"/>
    <p:sldId id="543" r:id="rId13"/>
    <p:sldId id="593" r:id="rId14"/>
    <p:sldId id="592" r:id="rId15"/>
    <p:sldId id="588" r:id="rId16"/>
    <p:sldId id="565" r:id="rId17"/>
    <p:sldId id="536" r:id="rId18"/>
    <p:sldId id="589" r:id="rId19"/>
    <p:sldId id="590" r:id="rId20"/>
    <p:sldId id="581" r:id="rId21"/>
    <p:sldId id="553" r:id="rId22"/>
    <p:sldId id="549" r:id="rId23"/>
    <p:sldId id="567" r:id="rId24"/>
    <p:sldId id="584" r:id="rId25"/>
    <p:sldId id="585" r:id="rId26"/>
    <p:sldId id="591" r:id="rId27"/>
    <p:sldId id="558" r:id="rId28"/>
    <p:sldId id="574" r:id="rId29"/>
    <p:sldId id="580" r:id="rId30"/>
    <p:sldId id="576" r:id="rId31"/>
    <p:sldId id="572" r:id="rId32"/>
    <p:sldId id="571" r:id="rId33"/>
    <p:sldId id="562" r:id="rId34"/>
    <p:sldId id="544" r:id="rId35"/>
    <p:sldId id="540" r:id="rId36"/>
    <p:sldId id="563" r:id="rId37"/>
    <p:sldId id="546" r:id="rId38"/>
    <p:sldId id="290" r:id="rId39"/>
    <p:sldId id="586" r:id="rId40"/>
    <p:sldId id="285" r:id="rId41"/>
    <p:sldId id="560" r:id="rId42"/>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essler, Rich (US - Arlington)" initials="RR(-A" lastIdx="15" clrIdx="6">
    <p:extLst>
      <p:ext uri="{19B8F6BF-5375-455C-9EA6-DF929625EA0E}">
        <p15:presenceInfo xmlns:p15="http://schemas.microsoft.com/office/powerpoint/2012/main" userId="S-1-5-21-238447276-1040861923-1850952788-1562807" providerId="AD"/>
      </p:ext>
    </p:extLst>
  </p:cmAuthor>
  <p:cmAuthor id="1" name="Malley, John" initials="JM" lastIdx="2" clrIdx="0">
    <p:extLst>
      <p:ext uri="{19B8F6BF-5375-455C-9EA6-DF929625EA0E}">
        <p15:presenceInfo xmlns:p15="http://schemas.microsoft.com/office/powerpoint/2012/main" userId="Malley, John" providerId="None"/>
      </p:ext>
    </p:extLst>
  </p:cmAuthor>
  <p:cmAuthor id="8" name="Elmasry, Taylor" initials="ET" lastIdx="12" clrIdx="7">
    <p:extLst>
      <p:ext uri="{19B8F6BF-5375-455C-9EA6-DF929625EA0E}">
        <p15:presenceInfo xmlns:p15="http://schemas.microsoft.com/office/powerpoint/2012/main" userId="S-1-5-21-238447276-1040861923-1850952788-1790785" providerId="AD"/>
      </p:ext>
    </p:extLst>
  </p:cmAuthor>
  <p:cmAuthor id="2" name="Elmasry, Taylor" initials="TE" lastIdx="1" clrIdx="1">
    <p:extLst>
      <p:ext uri="{19B8F6BF-5375-455C-9EA6-DF929625EA0E}">
        <p15:presenceInfo xmlns:p15="http://schemas.microsoft.com/office/powerpoint/2012/main" userId="Elmasry, Taylor" providerId="None"/>
      </p:ext>
    </p:extLst>
  </p:cmAuthor>
  <p:cmAuthor id="9" name="Malley, John" initials="MJ" lastIdx="22" clrIdx="8">
    <p:extLst>
      <p:ext uri="{19B8F6BF-5375-455C-9EA6-DF929625EA0E}">
        <p15:presenceInfo xmlns:p15="http://schemas.microsoft.com/office/powerpoint/2012/main" userId="S-1-5-21-238447276-1040861923-1850952788-1401183" providerId="AD"/>
      </p:ext>
    </p:extLst>
  </p:cmAuthor>
  <p:cmAuthor id="3" name="Author" initials="A" lastIdx="115" clrIdx="2"/>
  <p:cmAuthor id="10" name="Jessica Keating" initials="JK" lastIdx="8" clrIdx="9">
    <p:extLst>
      <p:ext uri="{19B8F6BF-5375-455C-9EA6-DF929625EA0E}">
        <p15:presenceInfo xmlns:p15="http://schemas.microsoft.com/office/powerpoint/2012/main" userId="S::KeatingJ@MHLI.onmicrosoft.com::6fd61369-afa7-48e5-9604-916ae53766d2" providerId="AD"/>
      </p:ext>
    </p:extLst>
  </p:cmAuthor>
  <p:cmAuthor id="4" name="Ressler, Rich" initials="RR" lastIdx="55" clrIdx="3">
    <p:extLst>
      <p:ext uri="{19B8F6BF-5375-455C-9EA6-DF929625EA0E}">
        <p15:presenceInfo xmlns:p15="http://schemas.microsoft.com/office/powerpoint/2012/main" userId="Ressler, Rich" providerId="None"/>
      </p:ext>
    </p:extLst>
  </p:cmAuthor>
  <p:cmAuthor id="11" name="Melissa Cooper" initials="MC" lastIdx="27" clrIdx="10">
    <p:extLst>
      <p:ext uri="{19B8F6BF-5375-455C-9EA6-DF929625EA0E}">
        <p15:presenceInfo xmlns:p15="http://schemas.microsoft.com/office/powerpoint/2012/main" userId="S::mcooper@mhli.onmicrosoft.com::fef91329-9873-40dd-9b48-9caa58cd7e32" providerId="AD"/>
      </p:ext>
    </p:extLst>
  </p:cmAuthor>
  <p:cmAuthor id="5" name="Deloitte" initials="MV" lastIdx="10" clrIdx="4">
    <p:extLst>
      <p:ext uri="{19B8F6BF-5375-455C-9EA6-DF929625EA0E}">
        <p15:presenceInfo xmlns:p15="http://schemas.microsoft.com/office/powerpoint/2012/main" userId="Deloitte" providerId="None"/>
      </p:ext>
    </p:extLst>
  </p:cmAuthor>
  <p:cmAuthor id="6" name="Andrews, Christina (US - Arlington)" initials="AC(-A" lastIdx="46" clrIdx="5">
    <p:extLst>
      <p:ext uri="{19B8F6BF-5375-455C-9EA6-DF929625EA0E}">
        <p15:presenceInfo xmlns:p15="http://schemas.microsoft.com/office/powerpoint/2012/main" userId="S-1-5-21-238447276-1040861923-1850952788-13929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48F"/>
    <a:srgbClr val="1B1B76"/>
    <a:srgbClr val="002060"/>
    <a:srgbClr val="000000"/>
    <a:srgbClr val="FFFFFF"/>
    <a:srgbClr val="A6A6A6"/>
    <a:srgbClr val="FFC000"/>
    <a:srgbClr val="7F7F7F"/>
    <a:srgbClr val="0072C6"/>
    <a:srgbClr val="00A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A8CC70-2866-78C4-E158-2BECE8F0F568}" v="2" dt="2020-04-01T19:51:59.909"/>
    <p1510:client id="{30928831-46F6-A9D0-C9EC-4608216E81F0}" v="50" dt="2020-04-01T19:44:58.127"/>
    <p1510:client id="{6188B989-CBDD-42DC-85C3-B50238F41D79}" v="35" dt="2020-04-01T19:27:45.270"/>
    <p1510:client id="{AFFFE7C4-4D86-0ED0-9747-6D1E26DEDE9B}" v="2" dt="2020-04-01T19:26:39.817"/>
    <p1510:client id="{CAA99D34-1C78-6D18-CA54-BE7C47605296}" v="4" dt="2020-04-01T18:50:01.1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4" d="100"/>
          <a:sy n="64" d="100"/>
        </p:scale>
        <p:origin x="1746" y="105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Cooper" userId="fef91329-9873-40dd-9b48-9caa58cd7e32" providerId="ADAL" clId="{6188B989-CBDD-42DC-85C3-B50238F41D79}"/>
    <pc:docChg chg="modSld">
      <pc:chgData name="Melissa Cooper" userId="fef91329-9873-40dd-9b48-9caa58cd7e32" providerId="ADAL" clId="{6188B989-CBDD-42DC-85C3-B50238F41D79}" dt="2020-04-01T19:27:45.271" v="21" actId="14"/>
      <pc:docMkLst>
        <pc:docMk/>
      </pc:docMkLst>
      <pc:sldChg chg="modSp">
        <pc:chgData name="Melissa Cooper" userId="fef91329-9873-40dd-9b48-9caa58cd7e32" providerId="ADAL" clId="{6188B989-CBDD-42DC-85C3-B50238F41D79}" dt="2020-04-01T19:27:45.271" v="21" actId="14"/>
        <pc:sldMkLst>
          <pc:docMk/>
          <pc:sldMk cId="2336686154" sldId="566"/>
        </pc:sldMkLst>
        <pc:spChg chg="mod">
          <ac:chgData name="Melissa Cooper" userId="fef91329-9873-40dd-9b48-9caa58cd7e32" providerId="ADAL" clId="{6188B989-CBDD-42DC-85C3-B50238F41D79}" dt="2020-04-01T19:27:45.271" v="21" actId="14"/>
          <ac:spMkLst>
            <pc:docMk/>
            <pc:sldMk cId="2336686154" sldId="566"/>
            <ac:spMk id="3" creationId="{1614F6D1-16D4-4309-8D7A-621A57F8B4DD}"/>
          </ac:spMkLst>
        </pc:spChg>
      </pc:sldChg>
    </pc:docChg>
  </pc:docChgLst>
  <pc:docChgLst>
    <pc:chgData name="Melissa Cooper" userId="S::mcooper@mhli.onmicrosoft.com::fef91329-9873-40dd-9b48-9caa58cd7e32" providerId="AD" clId="Web-{AFFFE7C4-4D86-0ED0-9747-6D1E26DEDE9B}"/>
    <pc:docChg chg="modSld">
      <pc:chgData name="Melissa Cooper" userId="S::mcooper@mhli.onmicrosoft.com::fef91329-9873-40dd-9b48-9caa58cd7e32" providerId="AD" clId="Web-{AFFFE7C4-4D86-0ED0-9747-6D1E26DEDE9B}" dt="2020-04-01T19:26:39.817" v="2" actId="20577"/>
      <pc:docMkLst>
        <pc:docMk/>
      </pc:docMkLst>
      <pc:sldChg chg="modSp">
        <pc:chgData name="Melissa Cooper" userId="S::mcooper@mhli.onmicrosoft.com::fef91329-9873-40dd-9b48-9caa58cd7e32" providerId="AD" clId="Web-{AFFFE7C4-4D86-0ED0-9747-6D1E26DEDE9B}" dt="2020-04-01T19:26:39.817" v="2" actId="20577"/>
        <pc:sldMkLst>
          <pc:docMk/>
          <pc:sldMk cId="2336686154" sldId="566"/>
        </pc:sldMkLst>
        <pc:spChg chg="mod">
          <ac:chgData name="Melissa Cooper" userId="S::mcooper@mhli.onmicrosoft.com::fef91329-9873-40dd-9b48-9caa58cd7e32" providerId="AD" clId="Web-{AFFFE7C4-4D86-0ED0-9747-6D1E26DEDE9B}" dt="2020-04-01T19:26:39.817" v="2" actId="20577"/>
          <ac:spMkLst>
            <pc:docMk/>
            <pc:sldMk cId="2336686154" sldId="566"/>
            <ac:spMk id="3" creationId="{1614F6D1-16D4-4309-8D7A-621A57F8B4DD}"/>
          </ac:spMkLst>
        </pc:spChg>
      </pc:sldChg>
    </pc:docChg>
  </pc:docChgLst>
  <pc:docChgLst>
    <pc:chgData name="Melissa Cooper" userId="fef91329-9873-40dd-9b48-9caa58cd7e32" providerId="ADAL" clId="{151F90D6-F470-43FE-898C-34A72A9B9E45}"/>
    <pc:docChg chg="custSel addSld delSld modSld">
      <pc:chgData name="Melissa Cooper" userId="fef91329-9873-40dd-9b48-9caa58cd7e32" providerId="ADAL" clId="{151F90D6-F470-43FE-898C-34A72A9B9E45}" dt="2020-04-01T18:26:29.911" v="1824" actId="20577"/>
      <pc:docMkLst>
        <pc:docMk/>
      </pc:docMkLst>
      <pc:sldChg chg="modSp modNotesTx">
        <pc:chgData name="Melissa Cooper" userId="fef91329-9873-40dd-9b48-9caa58cd7e32" providerId="ADAL" clId="{151F90D6-F470-43FE-898C-34A72A9B9E45}" dt="2020-04-01T18:15:26.563" v="1231" actId="20577"/>
        <pc:sldMkLst>
          <pc:docMk/>
          <pc:sldMk cId="2675106130" sldId="285"/>
        </pc:sldMkLst>
        <pc:spChg chg="mod">
          <ac:chgData name="Melissa Cooper" userId="fef91329-9873-40dd-9b48-9caa58cd7e32" providerId="ADAL" clId="{151F90D6-F470-43FE-898C-34A72A9B9E45}" dt="2020-04-01T18:14:10.893" v="1211" actId="14100"/>
          <ac:spMkLst>
            <pc:docMk/>
            <pc:sldMk cId="2675106130" sldId="285"/>
            <ac:spMk id="2" creationId="{00000000-0000-0000-0000-000000000000}"/>
          </ac:spMkLst>
        </pc:spChg>
      </pc:sldChg>
      <pc:sldChg chg="modSp modNotesTx">
        <pc:chgData name="Melissa Cooper" userId="fef91329-9873-40dd-9b48-9caa58cd7e32" providerId="ADAL" clId="{151F90D6-F470-43FE-898C-34A72A9B9E45}" dt="2020-04-01T18:15:32.434" v="1239" actId="20577"/>
        <pc:sldMkLst>
          <pc:docMk/>
          <pc:sldMk cId="221580601" sldId="290"/>
        </pc:sldMkLst>
        <pc:spChg chg="mod">
          <ac:chgData name="Melissa Cooper" userId="fef91329-9873-40dd-9b48-9caa58cd7e32" providerId="ADAL" clId="{151F90D6-F470-43FE-898C-34A72A9B9E45}" dt="2020-04-01T18:13:57.309" v="1209" actId="14100"/>
          <ac:spMkLst>
            <pc:docMk/>
            <pc:sldMk cId="221580601" sldId="290"/>
            <ac:spMk id="2" creationId="{00000000-0000-0000-0000-000000000000}"/>
          </ac:spMkLst>
        </pc:spChg>
      </pc:sldChg>
      <pc:sldChg chg="modSp modNotesTx">
        <pc:chgData name="Melissa Cooper" userId="fef91329-9873-40dd-9b48-9caa58cd7e32" providerId="ADAL" clId="{151F90D6-F470-43FE-898C-34A72A9B9E45}" dt="2020-04-01T17:44:54.711" v="109" actId="20577"/>
        <pc:sldMkLst>
          <pc:docMk/>
          <pc:sldMk cId="2162846792" sldId="536"/>
        </pc:sldMkLst>
        <pc:spChg chg="mod">
          <ac:chgData name="Melissa Cooper" userId="fef91329-9873-40dd-9b48-9caa58cd7e32" providerId="ADAL" clId="{151F90D6-F470-43FE-898C-34A72A9B9E45}" dt="2020-04-01T17:44:54.711" v="109" actId="20577"/>
          <ac:spMkLst>
            <pc:docMk/>
            <pc:sldMk cId="2162846792" sldId="536"/>
            <ac:spMk id="5" creationId="{B4249D6E-C16D-4C1E-9F41-09BFAF94A32B}"/>
          </ac:spMkLst>
        </pc:spChg>
      </pc:sldChg>
      <pc:sldChg chg="delSp modSp modNotesTx">
        <pc:chgData name="Melissa Cooper" userId="fef91329-9873-40dd-9b48-9caa58cd7e32" providerId="ADAL" clId="{151F90D6-F470-43FE-898C-34A72A9B9E45}" dt="2020-04-01T18:07:04.179" v="1164" actId="478"/>
        <pc:sldMkLst>
          <pc:docMk/>
          <pc:sldMk cId="1710984332" sldId="540"/>
        </pc:sldMkLst>
        <pc:spChg chg="del mod">
          <ac:chgData name="Melissa Cooper" userId="fef91329-9873-40dd-9b48-9caa58cd7e32" providerId="ADAL" clId="{151F90D6-F470-43FE-898C-34A72A9B9E45}" dt="2020-04-01T18:07:04.179" v="1164" actId="478"/>
          <ac:spMkLst>
            <pc:docMk/>
            <pc:sldMk cId="1710984332" sldId="540"/>
            <ac:spMk id="3" creationId="{12153430-CE53-48D1-86DB-617B245EAB70}"/>
          </ac:spMkLst>
        </pc:spChg>
      </pc:sldChg>
      <pc:sldChg chg="modSp">
        <pc:chgData name="Melissa Cooper" userId="fef91329-9873-40dd-9b48-9caa58cd7e32" providerId="ADAL" clId="{151F90D6-F470-43FE-898C-34A72A9B9E45}" dt="2020-04-01T17:55:45.288" v="899" actId="20577"/>
        <pc:sldMkLst>
          <pc:docMk/>
          <pc:sldMk cId="3098354630" sldId="542"/>
        </pc:sldMkLst>
        <pc:spChg chg="mod">
          <ac:chgData name="Melissa Cooper" userId="fef91329-9873-40dd-9b48-9caa58cd7e32" providerId="ADAL" clId="{151F90D6-F470-43FE-898C-34A72A9B9E45}" dt="2020-04-01T17:55:45.288" v="899" actId="20577"/>
          <ac:spMkLst>
            <pc:docMk/>
            <pc:sldMk cId="3098354630" sldId="542"/>
            <ac:spMk id="3" creationId="{4A52D376-5A94-4F01-BF69-270E06717B3A}"/>
          </ac:spMkLst>
        </pc:spChg>
      </pc:sldChg>
      <pc:sldChg chg="modSp modNotesTx">
        <pc:chgData name="Melissa Cooper" userId="fef91329-9873-40dd-9b48-9caa58cd7e32" providerId="ADAL" clId="{151F90D6-F470-43FE-898C-34A72A9B9E45}" dt="2020-04-01T18:06:38.672" v="1162" actId="207"/>
        <pc:sldMkLst>
          <pc:docMk/>
          <pc:sldMk cId="558369575" sldId="544"/>
        </pc:sldMkLst>
        <pc:spChg chg="mod">
          <ac:chgData name="Melissa Cooper" userId="fef91329-9873-40dd-9b48-9caa58cd7e32" providerId="ADAL" clId="{151F90D6-F470-43FE-898C-34A72A9B9E45}" dt="2020-04-01T18:06:38.672" v="1162" actId="207"/>
          <ac:spMkLst>
            <pc:docMk/>
            <pc:sldMk cId="558369575" sldId="544"/>
            <ac:spMk id="3" creationId="{39DDA7EE-BBC9-4479-B25D-B7B11667C271}"/>
          </ac:spMkLst>
        </pc:spChg>
      </pc:sldChg>
      <pc:sldChg chg="modSp modNotesTx">
        <pc:chgData name="Melissa Cooper" userId="fef91329-9873-40dd-9b48-9caa58cd7e32" providerId="ADAL" clId="{151F90D6-F470-43FE-898C-34A72A9B9E45}" dt="2020-04-01T18:26:29.911" v="1824" actId="20577"/>
        <pc:sldMkLst>
          <pc:docMk/>
          <pc:sldMk cId="318271989" sldId="546"/>
        </pc:sldMkLst>
        <pc:spChg chg="mod">
          <ac:chgData name="Melissa Cooper" userId="fef91329-9873-40dd-9b48-9caa58cd7e32" providerId="ADAL" clId="{151F90D6-F470-43FE-898C-34A72A9B9E45}" dt="2020-04-01T18:26:29.911" v="1824" actId="20577"/>
          <ac:spMkLst>
            <pc:docMk/>
            <pc:sldMk cId="318271989" sldId="546"/>
            <ac:spMk id="3" creationId="{B1F206BB-2DC6-4C74-A285-5EE8CBD8AB1D}"/>
          </ac:spMkLst>
        </pc:spChg>
      </pc:sldChg>
      <pc:sldChg chg="modSp">
        <pc:chgData name="Melissa Cooper" userId="fef91329-9873-40dd-9b48-9caa58cd7e32" providerId="ADAL" clId="{151F90D6-F470-43FE-898C-34A72A9B9E45}" dt="2020-04-01T17:48:00.313" v="281" actId="207"/>
        <pc:sldMkLst>
          <pc:docMk/>
          <pc:sldMk cId="963434173" sldId="562"/>
        </pc:sldMkLst>
        <pc:spChg chg="mod">
          <ac:chgData name="Melissa Cooper" userId="fef91329-9873-40dd-9b48-9caa58cd7e32" providerId="ADAL" clId="{151F90D6-F470-43FE-898C-34A72A9B9E45}" dt="2020-04-01T17:48:00.313" v="281" actId="207"/>
          <ac:spMkLst>
            <pc:docMk/>
            <pc:sldMk cId="963434173" sldId="562"/>
            <ac:spMk id="3" creationId="{00000000-0000-0000-0000-000000000000}"/>
          </ac:spMkLst>
        </pc:spChg>
      </pc:sldChg>
      <pc:sldChg chg="modSp">
        <pc:chgData name="Melissa Cooper" userId="fef91329-9873-40dd-9b48-9caa58cd7e32" providerId="ADAL" clId="{151F90D6-F470-43FE-898C-34A72A9B9E45}" dt="2020-04-01T18:04:16.260" v="900" actId="21"/>
        <pc:sldMkLst>
          <pc:docMk/>
          <pc:sldMk cId="852574281" sldId="563"/>
        </pc:sldMkLst>
        <pc:spChg chg="mod">
          <ac:chgData name="Melissa Cooper" userId="fef91329-9873-40dd-9b48-9caa58cd7e32" providerId="ADAL" clId="{151F90D6-F470-43FE-898C-34A72A9B9E45}" dt="2020-04-01T18:04:16.260" v="900" actId="21"/>
          <ac:spMkLst>
            <pc:docMk/>
            <pc:sldMk cId="852574281" sldId="563"/>
            <ac:spMk id="3" creationId="{12153430-CE53-48D1-86DB-617B245EAB70}"/>
          </ac:spMkLst>
        </pc:spChg>
      </pc:sldChg>
      <pc:sldChg chg="modSp">
        <pc:chgData name="Melissa Cooper" userId="fef91329-9873-40dd-9b48-9caa58cd7e32" providerId="ADAL" clId="{151F90D6-F470-43FE-898C-34A72A9B9E45}" dt="2020-04-01T17:46:25.073" v="245" actId="20577"/>
        <pc:sldMkLst>
          <pc:docMk/>
          <pc:sldMk cId="2336686154" sldId="566"/>
        </pc:sldMkLst>
        <pc:spChg chg="mod">
          <ac:chgData name="Melissa Cooper" userId="fef91329-9873-40dd-9b48-9caa58cd7e32" providerId="ADAL" clId="{151F90D6-F470-43FE-898C-34A72A9B9E45}" dt="2020-04-01T17:46:25.073" v="245" actId="20577"/>
          <ac:spMkLst>
            <pc:docMk/>
            <pc:sldMk cId="2336686154" sldId="566"/>
            <ac:spMk id="3" creationId="{1614F6D1-16D4-4309-8D7A-621A57F8B4DD}"/>
          </ac:spMkLst>
        </pc:spChg>
      </pc:sldChg>
      <pc:sldChg chg="add del">
        <pc:chgData name="Melissa Cooper" userId="fef91329-9873-40dd-9b48-9caa58cd7e32" providerId="ADAL" clId="{151F90D6-F470-43FE-898C-34A72A9B9E45}" dt="2020-04-01T18:13:11.409" v="1166" actId="47"/>
        <pc:sldMkLst>
          <pc:docMk/>
          <pc:sldMk cId="1308222271" sldId="568"/>
        </pc:sldMkLst>
      </pc:sldChg>
    </pc:docChg>
  </pc:docChgLst>
  <pc:docChgLst>
    <pc:chgData name="Melissa Cooper" userId="S::mcooper@mhli.onmicrosoft.com::fef91329-9873-40dd-9b48-9caa58cd7e32" providerId="AD" clId="Web-{14A8CC70-2866-78C4-E158-2BECE8F0F568}"/>
    <pc:docChg chg="modSld">
      <pc:chgData name="Melissa Cooper" userId="S::mcooper@mhli.onmicrosoft.com::fef91329-9873-40dd-9b48-9caa58cd7e32" providerId="AD" clId="Web-{14A8CC70-2866-78C4-E158-2BECE8F0F568}" dt="2020-04-01T19:51:56.519" v="18"/>
      <pc:docMkLst>
        <pc:docMk/>
      </pc:docMkLst>
      <pc:sldChg chg="modNotes">
        <pc:chgData name="Melissa Cooper" userId="S::mcooper@mhli.onmicrosoft.com::fef91329-9873-40dd-9b48-9caa58cd7e32" providerId="AD" clId="Web-{14A8CC70-2866-78C4-E158-2BECE8F0F568}" dt="2020-04-01T19:51:56.519" v="18"/>
        <pc:sldMkLst>
          <pc:docMk/>
          <pc:sldMk cId="221580601" sldId="290"/>
        </pc:sldMkLst>
      </pc:sldChg>
      <pc:sldChg chg="modNotes">
        <pc:chgData name="Melissa Cooper" userId="S::mcooper@mhli.onmicrosoft.com::fef91329-9873-40dd-9b48-9caa58cd7e32" providerId="AD" clId="Web-{14A8CC70-2866-78C4-E158-2BECE8F0F568}" dt="2020-04-01T19:50:57.735" v="14"/>
        <pc:sldMkLst>
          <pc:docMk/>
          <pc:sldMk cId="3429024423" sldId="538"/>
        </pc:sldMkLst>
      </pc:sldChg>
      <pc:sldChg chg="modNotes">
        <pc:chgData name="Melissa Cooper" userId="S::mcooper@mhli.onmicrosoft.com::fef91329-9873-40dd-9b48-9caa58cd7e32" providerId="AD" clId="Web-{14A8CC70-2866-78C4-E158-2BECE8F0F568}" dt="2020-04-01T19:50:50.689" v="12"/>
        <pc:sldMkLst>
          <pc:docMk/>
          <pc:sldMk cId="2315303668" sldId="551"/>
        </pc:sldMkLst>
      </pc:sldChg>
    </pc:docChg>
  </pc:docChgLst>
  <pc:docChgLst>
    <pc:chgData name="Melissa Cooper" userId="S::mcooper@mhli.onmicrosoft.com::fef91329-9873-40dd-9b48-9caa58cd7e32" providerId="AD" clId="Web-{30928831-46F6-A9D0-C9EC-4608216E81F0}"/>
    <pc:docChg chg="modSld">
      <pc:chgData name="Melissa Cooper" userId="S::mcooper@mhli.onmicrosoft.com::fef91329-9873-40dd-9b48-9caa58cd7e32" providerId="AD" clId="Web-{30928831-46F6-A9D0-C9EC-4608216E81F0}" dt="2020-04-01T19:44:51.533" v="5"/>
      <pc:docMkLst>
        <pc:docMk/>
      </pc:docMkLst>
      <pc:sldChg chg="modSp">
        <pc:chgData name="Melissa Cooper" userId="S::mcooper@mhli.onmicrosoft.com::fef91329-9873-40dd-9b48-9caa58cd7e32" providerId="AD" clId="Web-{30928831-46F6-A9D0-C9EC-4608216E81F0}" dt="2020-04-01T19:44:51.533" v="5"/>
        <pc:sldMkLst>
          <pc:docMk/>
          <pc:sldMk cId="2936792559" sldId="543"/>
        </pc:sldMkLst>
        <pc:graphicFrameChg chg="mod modGraphic">
          <ac:chgData name="Melissa Cooper" userId="S::mcooper@mhli.onmicrosoft.com::fef91329-9873-40dd-9b48-9caa58cd7e32" providerId="AD" clId="Web-{30928831-46F6-A9D0-C9EC-4608216E81F0}" dt="2020-04-01T19:44:51.533" v="5"/>
          <ac:graphicFrameMkLst>
            <pc:docMk/>
            <pc:sldMk cId="2936792559" sldId="543"/>
            <ac:graphicFrameMk id="5" creationId="{7B0E1657-5206-40C0-9F80-DEF5401AB9A7}"/>
          </ac:graphicFrameMkLst>
        </pc:graphicFrameChg>
      </pc:sldChg>
    </pc:docChg>
  </pc:docChgLst>
  <pc:docChgLst>
    <pc:chgData name="Dana Fikes" userId="S::fikesd@mhli.onmicrosoft.com::c0a81166-8af6-420c-8eb6-3ed86819de28" providerId="AD" clId="Web-{CAA99D34-1C78-6D18-CA54-BE7C47605296}"/>
    <pc:docChg chg="modSld">
      <pc:chgData name="Dana Fikes" userId="S::fikesd@mhli.onmicrosoft.com::c0a81166-8af6-420c-8eb6-3ed86819de28" providerId="AD" clId="Web-{CAA99D34-1C78-6D18-CA54-BE7C47605296}" dt="2020-04-01T18:50:01.133" v="3" actId="20577"/>
      <pc:docMkLst>
        <pc:docMk/>
      </pc:docMkLst>
      <pc:sldChg chg="modSp">
        <pc:chgData name="Dana Fikes" userId="S::fikesd@mhli.onmicrosoft.com::c0a81166-8af6-420c-8eb6-3ed86819de28" providerId="AD" clId="Web-{CAA99D34-1C78-6D18-CA54-BE7C47605296}" dt="2020-04-01T18:48:20.535" v="1" actId="20577"/>
        <pc:sldMkLst>
          <pc:docMk/>
          <pc:sldMk cId="2162846792" sldId="536"/>
        </pc:sldMkLst>
        <pc:spChg chg="mod">
          <ac:chgData name="Dana Fikes" userId="S::fikesd@mhli.onmicrosoft.com::c0a81166-8af6-420c-8eb6-3ed86819de28" providerId="AD" clId="Web-{CAA99D34-1C78-6D18-CA54-BE7C47605296}" dt="2020-04-01T18:48:20.535" v="1" actId="20577"/>
          <ac:spMkLst>
            <pc:docMk/>
            <pc:sldMk cId="2162846792" sldId="536"/>
            <ac:spMk id="5" creationId="{B4249D6E-C16D-4C1E-9F41-09BFAF94A32B}"/>
          </ac:spMkLst>
        </pc:spChg>
      </pc:sldChg>
      <pc:sldChg chg="modSp">
        <pc:chgData name="Dana Fikes" userId="S::fikesd@mhli.onmicrosoft.com::c0a81166-8af6-420c-8eb6-3ed86819de28" providerId="AD" clId="Web-{CAA99D34-1C78-6D18-CA54-BE7C47605296}" dt="2020-04-01T18:50:01.133" v="3" actId="20577"/>
        <pc:sldMkLst>
          <pc:docMk/>
          <pc:sldMk cId="2336686154" sldId="566"/>
        </pc:sldMkLst>
        <pc:spChg chg="mod">
          <ac:chgData name="Dana Fikes" userId="S::fikesd@mhli.onmicrosoft.com::c0a81166-8af6-420c-8eb6-3ed86819de28" providerId="AD" clId="Web-{CAA99D34-1C78-6D18-CA54-BE7C47605296}" dt="2020-04-01T18:50:01.133" v="3" actId="20577"/>
          <ac:spMkLst>
            <pc:docMk/>
            <pc:sldMk cId="2336686154" sldId="566"/>
            <ac:spMk id="3" creationId="{1614F6D1-16D4-4309-8D7A-621A57F8B4D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7"/>
            <a:ext cx="4393410" cy="10864004"/>
          </a:xfrm>
          <a:prstGeom prst="rect">
            <a:avLst/>
          </a:prstGeom>
        </p:spPr>
        <p:txBody>
          <a:bodyPr vert="horz" lIns="338333" tIns="169167" rIns="338333" bIns="169167" rtlCol="0"/>
          <a:lstStyle>
            <a:lvl1pPr algn="l">
              <a:defRPr sz="4400"/>
            </a:lvl1pPr>
          </a:lstStyle>
          <a:p>
            <a:r>
              <a:rPr lang="en-US" dirty="0"/>
              <a:t>Plain Language Brief DRAFT</a:t>
            </a:r>
          </a:p>
        </p:txBody>
      </p:sp>
      <p:sp>
        <p:nvSpPr>
          <p:cNvPr id="3" name="Date Placeholder 2"/>
          <p:cNvSpPr>
            <a:spLocks noGrp="1"/>
          </p:cNvSpPr>
          <p:nvPr>
            <p:ph type="dt" idx="1"/>
          </p:nvPr>
        </p:nvSpPr>
        <p:spPr>
          <a:xfrm>
            <a:off x="5740816" y="17"/>
            <a:ext cx="4393410" cy="10864004"/>
          </a:xfrm>
          <a:prstGeom prst="rect">
            <a:avLst/>
          </a:prstGeom>
        </p:spPr>
        <p:txBody>
          <a:bodyPr vert="horz" lIns="338333" tIns="169167" rIns="338333" bIns="169167" rtlCol="0"/>
          <a:lstStyle>
            <a:lvl1pPr algn="r">
              <a:defRPr sz="4400"/>
            </a:lvl1pPr>
          </a:lstStyle>
          <a:p>
            <a:fld id="{EB5798C7-E469-4652-B526-C6E35018A78F}" type="datetimeFigureOut">
              <a:rPr lang="en-US" smtClean="0"/>
              <a:t>2/2/2023</a:t>
            </a:fld>
            <a:endParaRPr lang="en-US" dirty="0"/>
          </a:p>
        </p:txBody>
      </p:sp>
      <p:sp>
        <p:nvSpPr>
          <p:cNvPr id="4" name="Slide Image Placeholder 3"/>
          <p:cNvSpPr>
            <a:spLocks noGrp="1" noRot="1" noChangeAspect="1"/>
          </p:cNvSpPr>
          <p:nvPr>
            <p:ph type="sldImg" idx="2"/>
          </p:nvPr>
        </p:nvSpPr>
        <p:spPr>
          <a:xfrm>
            <a:off x="-13898563" y="4835525"/>
            <a:ext cx="37950776" cy="28463875"/>
          </a:xfrm>
          <a:prstGeom prst="rect">
            <a:avLst/>
          </a:prstGeom>
          <a:noFill/>
          <a:ln w="12700">
            <a:solidFill>
              <a:prstClr val="black"/>
            </a:solidFill>
          </a:ln>
        </p:spPr>
        <p:txBody>
          <a:bodyPr vert="horz" lIns="338333" tIns="169167" rIns="338333" bIns="169167" rtlCol="0" anchor="ctr"/>
          <a:lstStyle/>
          <a:p>
            <a:endParaRPr lang="en-US" dirty="0"/>
          </a:p>
        </p:txBody>
      </p:sp>
      <p:sp>
        <p:nvSpPr>
          <p:cNvPr id="5" name="Notes Placeholder 4"/>
          <p:cNvSpPr>
            <a:spLocks noGrp="1"/>
          </p:cNvSpPr>
          <p:nvPr>
            <p:ph type="body" sz="quarter" idx="3"/>
          </p:nvPr>
        </p:nvSpPr>
        <p:spPr>
          <a:xfrm>
            <a:off x="603838" y="34000449"/>
            <a:ext cx="8946938" cy="15247614"/>
          </a:xfrm>
          <a:prstGeom prst="rect">
            <a:avLst/>
          </a:prstGeom>
        </p:spPr>
        <p:txBody>
          <a:bodyPr vert="horz" lIns="338333" tIns="169167" rIns="338333" bIns="16916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83895" y="43296977"/>
            <a:ext cx="4393410" cy="10864004"/>
          </a:xfrm>
          <a:prstGeom prst="rect">
            <a:avLst/>
          </a:prstGeom>
        </p:spPr>
        <p:txBody>
          <a:bodyPr vert="horz" lIns="338333" tIns="169167" rIns="338333" bIns="169167" rtlCol="0" anchor="b"/>
          <a:lstStyle>
            <a:lvl1pPr algn="l">
              <a:defRPr sz="4400"/>
            </a:lvl1pPr>
          </a:lstStyle>
          <a:p>
            <a:endParaRPr lang="en-US" dirty="0"/>
          </a:p>
        </p:txBody>
      </p:sp>
      <p:sp>
        <p:nvSpPr>
          <p:cNvPr id="7" name="Slide Number Placeholder 6"/>
          <p:cNvSpPr>
            <a:spLocks noGrp="1"/>
          </p:cNvSpPr>
          <p:nvPr>
            <p:ph type="sldNum" sz="quarter" idx="5"/>
          </p:nvPr>
        </p:nvSpPr>
        <p:spPr>
          <a:xfrm>
            <a:off x="5157366" y="43296977"/>
            <a:ext cx="4393410" cy="10864004"/>
          </a:xfrm>
          <a:prstGeom prst="rect">
            <a:avLst/>
          </a:prstGeom>
        </p:spPr>
        <p:txBody>
          <a:bodyPr vert="horz" lIns="338333" tIns="169167" rIns="338333" bIns="169167" rtlCol="0" anchor="b"/>
          <a:lstStyle>
            <a:lvl1pPr algn="r">
              <a:defRPr sz="4400"/>
            </a:lvl1pPr>
          </a:lstStyle>
          <a:p>
            <a:fld id="{F134879D-159C-473A-9713-49F354B3B7CA}" type="slidenum">
              <a:rPr lang="en-US" smtClean="0"/>
              <a:t>‹#›</a:t>
            </a:fld>
            <a:endParaRPr lang="en-US" dirty="0"/>
          </a:p>
        </p:txBody>
      </p:sp>
    </p:spTree>
    <p:extLst>
      <p:ext uri="{BB962C8B-B14F-4D97-AF65-F5344CB8AC3E}">
        <p14:creationId xmlns:p14="http://schemas.microsoft.com/office/powerpoint/2010/main" val="3895767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11325" y="5029200"/>
            <a:ext cx="38739763" cy="29056013"/>
          </a:xfrm>
        </p:spPr>
      </p:sp>
      <p:sp>
        <p:nvSpPr>
          <p:cNvPr id="3" name="Notes Placeholder 2"/>
          <p:cNvSpPr>
            <a:spLocks noGrp="1"/>
          </p:cNvSpPr>
          <p:nvPr>
            <p:ph type="body" idx="1"/>
          </p:nvPr>
        </p:nvSpPr>
        <p:spPr>
          <a:xfrm>
            <a:off x="484611" y="37790446"/>
            <a:ext cx="8946938" cy="15247614"/>
          </a:xfrm>
        </p:spPr>
        <p:txBody>
          <a:bodyPr/>
          <a:lstStyle/>
          <a:p>
            <a:r>
              <a:rPr lang="en-US" dirty="0"/>
              <a:t>Update items in the slides with local information. </a:t>
            </a:r>
          </a:p>
          <a:p>
            <a:r>
              <a:rPr lang="en-US" dirty="0"/>
              <a:t>HSC must use all required slides and information.</a:t>
            </a:r>
            <a:endParaRPr lang="en-US" dirty="0">
              <a:cs typeface="Calibri"/>
            </a:endParaRPr>
          </a:p>
          <a:p>
            <a:r>
              <a:rPr lang="en-US" dirty="0"/>
              <a:t>HSCs are encouraged to include additional slides for their installation.</a:t>
            </a:r>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p:txBody>
      </p:sp>
      <p:sp>
        <p:nvSpPr>
          <p:cNvPr id="4" name="Slide Number Placeholder 3"/>
          <p:cNvSpPr>
            <a:spLocks noGrp="1"/>
          </p:cNvSpPr>
          <p:nvPr>
            <p:ph type="sldNum" sz="quarter" idx="5"/>
          </p:nvPr>
        </p:nvSpPr>
        <p:spPr/>
        <p:txBody>
          <a:bodyPr/>
          <a:lstStyle/>
          <a:p>
            <a:fld id="{F134879D-159C-473A-9713-49F354B3B7CA}" type="slidenum">
              <a:rPr lang="en-US" smtClean="0"/>
              <a:t>1</a:t>
            </a:fld>
            <a:endParaRPr lang="en-US" dirty="0"/>
          </a:p>
        </p:txBody>
      </p:sp>
    </p:spTree>
    <p:extLst>
      <p:ext uri="{BB962C8B-B14F-4D97-AF65-F5344CB8AC3E}">
        <p14:creationId xmlns:p14="http://schemas.microsoft.com/office/powerpoint/2010/main" val="777176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cs typeface="Calibri"/>
              </a:rPr>
              <a:t>UNDERSTANDING LEASE</a:t>
            </a:r>
            <a:endParaRPr lang="en-US" dirty="0"/>
          </a:p>
        </p:txBody>
      </p:sp>
      <p:sp>
        <p:nvSpPr>
          <p:cNvPr id="4" name="Slide Number Placeholder 3"/>
          <p:cNvSpPr>
            <a:spLocks noGrp="1"/>
          </p:cNvSpPr>
          <p:nvPr>
            <p:ph type="sldNum" sz="quarter" idx="5"/>
          </p:nvPr>
        </p:nvSpPr>
        <p:spPr/>
        <p:txBody>
          <a:bodyPr/>
          <a:lstStyle/>
          <a:p>
            <a:fld id="{F134879D-159C-473A-9713-49F354B3B7CA}" type="slidenum">
              <a:rPr lang="en-US" smtClean="0"/>
              <a:t>10</a:t>
            </a:fld>
            <a:endParaRPr lang="en-US" dirty="0"/>
          </a:p>
        </p:txBody>
      </p:sp>
    </p:spTree>
    <p:extLst>
      <p:ext uri="{BB962C8B-B14F-4D97-AF65-F5344CB8AC3E}">
        <p14:creationId xmlns:p14="http://schemas.microsoft.com/office/powerpoint/2010/main" val="2390631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cs typeface="Calibri"/>
              </a:rPr>
              <a:t>UNDERSTANDING LEASE</a:t>
            </a:r>
            <a:endParaRPr lang="en-US" dirty="0"/>
          </a:p>
        </p:txBody>
      </p:sp>
      <p:sp>
        <p:nvSpPr>
          <p:cNvPr id="4" name="Slide Number Placeholder 3"/>
          <p:cNvSpPr>
            <a:spLocks noGrp="1"/>
          </p:cNvSpPr>
          <p:nvPr>
            <p:ph type="sldNum" sz="quarter" idx="5"/>
          </p:nvPr>
        </p:nvSpPr>
        <p:spPr/>
        <p:txBody>
          <a:bodyPr/>
          <a:lstStyle/>
          <a:p>
            <a:fld id="{F134879D-159C-473A-9713-49F354B3B7CA}" type="slidenum">
              <a:rPr lang="en-US" smtClean="0"/>
              <a:t>11</a:t>
            </a:fld>
            <a:endParaRPr lang="en-US" dirty="0"/>
          </a:p>
        </p:txBody>
      </p:sp>
    </p:spTree>
    <p:extLst>
      <p:ext uri="{BB962C8B-B14F-4D97-AF65-F5344CB8AC3E}">
        <p14:creationId xmlns:p14="http://schemas.microsoft.com/office/powerpoint/2010/main" val="291684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cs typeface="Calibri"/>
              </a:rPr>
              <a:t>UNDERSTANDING LEASE</a:t>
            </a:r>
            <a:endParaRPr lang="en-US" dirty="0" smtClean="0"/>
          </a:p>
          <a:p>
            <a:endParaRPr lang="en-US" dirty="0"/>
          </a:p>
        </p:txBody>
      </p:sp>
      <p:sp>
        <p:nvSpPr>
          <p:cNvPr id="4" name="Slide Number Placeholder 3"/>
          <p:cNvSpPr>
            <a:spLocks noGrp="1"/>
          </p:cNvSpPr>
          <p:nvPr>
            <p:ph type="sldNum" sz="quarter" idx="5"/>
          </p:nvPr>
        </p:nvSpPr>
        <p:spPr/>
        <p:txBody>
          <a:bodyPr/>
          <a:lstStyle/>
          <a:p>
            <a:fld id="{F134879D-159C-473A-9713-49F354B3B7CA}" type="slidenum">
              <a:rPr lang="en-US" smtClean="0"/>
              <a:t>12</a:t>
            </a:fld>
            <a:endParaRPr lang="en-US" dirty="0"/>
          </a:p>
        </p:txBody>
      </p:sp>
    </p:spTree>
    <p:extLst>
      <p:ext uri="{BB962C8B-B14F-4D97-AF65-F5344CB8AC3E}">
        <p14:creationId xmlns:p14="http://schemas.microsoft.com/office/powerpoint/2010/main" val="4049863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cs typeface="Calibri"/>
              </a:rPr>
              <a:t>UNDERSTANDING LEASE</a:t>
            </a:r>
            <a:endParaRPr lang="en-US" dirty="0" smtClean="0"/>
          </a:p>
          <a:p>
            <a:endParaRPr lang="en-US" dirty="0"/>
          </a:p>
        </p:txBody>
      </p:sp>
      <p:sp>
        <p:nvSpPr>
          <p:cNvPr id="4" name="Slide Number Placeholder 3"/>
          <p:cNvSpPr>
            <a:spLocks noGrp="1"/>
          </p:cNvSpPr>
          <p:nvPr>
            <p:ph type="sldNum" sz="quarter" idx="5"/>
          </p:nvPr>
        </p:nvSpPr>
        <p:spPr/>
        <p:txBody>
          <a:bodyPr/>
          <a:lstStyle/>
          <a:p>
            <a:fld id="{F134879D-159C-473A-9713-49F354B3B7CA}" type="slidenum">
              <a:rPr lang="en-US" smtClean="0"/>
              <a:t>13</a:t>
            </a:fld>
            <a:endParaRPr lang="en-US" dirty="0"/>
          </a:p>
        </p:txBody>
      </p:sp>
    </p:spTree>
    <p:extLst>
      <p:ext uri="{BB962C8B-B14F-4D97-AF65-F5344CB8AC3E}">
        <p14:creationId xmlns:p14="http://schemas.microsoft.com/office/powerpoint/2010/main" val="588070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cs typeface="Calibri"/>
              </a:rPr>
              <a:t>UNDERSTANDING LEASE</a:t>
            </a:r>
            <a:endParaRPr lang="en-US" dirty="0" smtClean="0"/>
          </a:p>
          <a:p>
            <a:endParaRPr lang="en-US" dirty="0"/>
          </a:p>
        </p:txBody>
      </p:sp>
      <p:sp>
        <p:nvSpPr>
          <p:cNvPr id="4" name="Slide Number Placeholder 3"/>
          <p:cNvSpPr>
            <a:spLocks noGrp="1"/>
          </p:cNvSpPr>
          <p:nvPr>
            <p:ph type="sldNum" sz="quarter" idx="5"/>
          </p:nvPr>
        </p:nvSpPr>
        <p:spPr/>
        <p:txBody>
          <a:bodyPr/>
          <a:lstStyle/>
          <a:p>
            <a:fld id="{F134879D-159C-473A-9713-49F354B3B7CA}" type="slidenum">
              <a:rPr lang="en-US" smtClean="0"/>
              <a:t>14</a:t>
            </a:fld>
            <a:endParaRPr lang="en-US" dirty="0"/>
          </a:p>
        </p:txBody>
      </p:sp>
    </p:spTree>
    <p:extLst>
      <p:ext uri="{BB962C8B-B14F-4D97-AF65-F5344CB8AC3E}">
        <p14:creationId xmlns:p14="http://schemas.microsoft.com/office/powerpoint/2010/main" val="3769496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t>REQUIRED</a:t>
            </a:r>
            <a:r>
              <a:rPr lang="en-US" baseline="0" dirty="0"/>
              <a:t> </a:t>
            </a:r>
            <a:r>
              <a:rPr lang="en-US" dirty="0" smtClean="0">
                <a:cs typeface="Calibri"/>
              </a:rPr>
              <a:t>Fees</a:t>
            </a:r>
            <a:r>
              <a:rPr lang="en-US" baseline="0" dirty="0" smtClean="0">
                <a:cs typeface="Calibri"/>
              </a:rPr>
              <a:t> and Payments</a:t>
            </a:r>
            <a:endParaRPr lang="en-US" dirty="0"/>
          </a:p>
          <a:p>
            <a:endParaRPr lang="en-US" dirty="0"/>
          </a:p>
        </p:txBody>
      </p:sp>
      <p:sp>
        <p:nvSpPr>
          <p:cNvPr id="4" name="Slide Number Placeholder 3"/>
          <p:cNvSpPr>
            <a:spLocks noGrp="1"/>
          </p:cNvSpPr>
          <p:nvPr>
            <p:ph type="sldNum" sz="quarter" idx="5"/>
          </p:nvPr>
        </p:nvSpPr>
        <p:spPr/>
        <p:txBody>
          <a:bodyPr/>
          <a:lstStyle/>
          <a:p>
            <a:fld id="{F134879D-159C-473A-9713-49F354B3B7CA}" type="slidenum">
              <a:rPr lang="en-US" smtClean="0"/>
              <a:t>15</a:t>
            </a:fld>
            <a:endParaRPr lang="en-US" dirty="0"/>
          </a:p>
        </p:txBody>
      </p:sp>
    </p:spTree>
    <p:extLst>
      <p:ext uri="{BB962C8B-B14F-4D97-AF65-F5344CB8AC3E}">
        <p14:creationId xmlns:p14="http://schemas.microsoft.com/office/powerpoint/2010/main" val="3353063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a:t>SUGGESTED</a:t>
            </a:r>
          </a:p>
          <a:p>
            <a:r>
              <a:rPr lang="en-US" dirty="0"/>
              <a:t>Provide residents with RECP flier.</a:t>
            </a:r>
          </a:p>
          <a:p>
            <a:r>
              <a:rPr lang="en-US" dirty="0"/>
              <a:t>Note: RECP is currently suspended. NDAA bullet will need to be removed once the suspension is lifted.</a:t>
            </a:r>
          </a:p>
          <a:p>
            <a:endParaRPr lang="en-US" dirty="0">
              <a:cs typeface="Calibri"/>
            </a:endParaRPr>
          </a:p>
        </p:txBody>
      </p:sp>
      <p:sp>
        <p:nvSpPr>
          <p:cNvPr id="4" name="Slide Number Placeholder 3"/>
          <p:cNvSpPr>
            <a:spLocks noGrp="1"/>
          </p:cNvSpPr>
          <p:nvPr>
            <p:ph type="sldNum" sz="quarter" idx="5"/>
          </p:nvPr>
        </p:nvSpPr>
        <p:spPr/>
        <p:txBody>
          <a:bodyPr/>
          <a:lstStyle/>
          <a:p>
            <a:fld id="{F134879D-159C-473A-9713-49F354B3B7CA}" type="slidenum">
              <a:rPr lang="en-US" smtClean="0"/>
              <a:t>16</a:t>
            </a:fld>
            <a:endParaRPr lang="en-US" dirty="0"/>
          </a:p>
        </p:txBody>
      </p:sp>
    </p:spTree>
    <p:extLst>
      <p:ext uri="{BB962C8B-B14F-4D97-AF65-F5344CB8AC3E}">
        <p14:creationId xmlns:p14="http://schemas.microsoft.com/office/powerpoint/2010/main" val="3871717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t>REQUIRED – Tenant Responsibilities</a:t>
            </a:r>
            <a:endParaRPr lang="en-US" dirty="0"/>
          </a:p>
          <a:p>
            <a:endParaRPr lang="en-US" dirty="0"/>
          </a:p>
          <a:p>
            <a:pPr>
              <a:defRPr/>
            </a:pPr>
            <a:r>
              <a:rPr lang="en-US" sz="4400" dirty="0"/>
              <a:t>Note: Per the NDAA, resident responsibilities will be </a:t>
            </a:r>
            <a:r>
              <a:rPr lang="en-US" dirty="0"/>
              <a:t>defined and incorporated in </a:t>
            </a:r>
            <a:r>
              <a:rPr lang="en-US" sz="4400" dirty="0"/>
              <a:t>the universal </a:t>
            </a:r>
            <a:r>
              <a:rPr lang="en-US" dirty="0"/>
              <a:t>lease</a:t>
            </a:r>
            <a:r>
              <a:rPr lang="en-US" sz="4400" dirty="0"/>
              <a:t>.  Update when incorporated into the lease.</a:t>
            </a:r>
          </a:p>
        </p:txBody>
      </p:sp>
      <p:sp>
        <p:nvSpPr>
          <p:cNvPr id="4" name="Slide Number Placeholder 3"/>
          <p:cNvSpPr>
            <a:spLocks noGrp="1"/>
          </p:cNvSpPr>
          <p:nvPr>
            <p:ph type="sldNum" sz="quarter" idx="5"/>
          </p:nvPr>
        </p:nvSpPr>
        <p:spPr/>
        <p:txBody>
          <a:bodyPr/>
          <a:lstStyle/>
          <a:p>
            <a:fld id="{F134879D-159C-473A-9713-49F354B3B7CA}" type="slidenum">
              <a:rPr lang="en-US" smtClean="0"/>
              <a:t>17</a:t>
            </a:fld>
            <a:endParaRPr lang="en-US" dirty="0"/>
          </a:p>
        </p:txBody>
      </p:sp>
    </p:spTree>
    <p:extLst>
      <p:ext uri="{BB962C8B-B14F-4D97-AF65-F5344CB8AC3E}">
        <p14:creationId xmlns:p14="http://schemas.microsoft.com/office/powerpoint/2010/main" val="1077498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REQUIRED – Tenant Responsibilities</a:t>
            </a:r>
          </a:p>
          <a:p>
            <a:endParaRPr lang="en-US" dirty="0"/>
          </a:p>
          <a:p>
            <a:r>
              <a:rPr lang="en-US" dirty="0" smtClean="0"/>
              <a:t>Suggested</a:t>
            </a:r>
            <a:r>
              <a:rPr lang="en-US" baseline="0" dirty="0" smtClean="0"/>
              <a:t> - </a:t>
            </a:r>
            <a:r>
              <a:rPr lang="en-US" i="0" dirty="0" smtClean="0">
                <a:solidFill>
                  <a:srgbClr val="002060"/>
                </a:solidFill>
              </a:rPr>
              <a:t>Important local policies to consider. </a:t>
            </a:r>
            <a:endParaRPr lang="en-US" dirty="0"/>
          </a:p>
        </p:txBody>
      </p:sp>
      <p:sp>
        <p:nvSpPr>
          <p:cNvPr id="4" name="Slide Number Placeholder 3"/>
          <p:cNvSpPr>
            <a:spLocks noGrp="1"/>
          </p:cNvSpPr>
          <p:nvPr>
            <p:ph type="sldNum" sz="quarter" idx="5"/>
          </p:nvPr>
        </p:nvSpPr>
        <p:spPr/>
        <p:txBody>
          <a:bodyPr/>
          <a:lstStyle/>
          <a:p>
            <a:fld id="{F134879D-159C-473A-9713-49F354B3B7CA}" type="slidenum">
              <a:rPr lang="en-US" smtClean="0"/>
              <a:t>18</a:t>
            </a:fld>
            <a:endParaRPr lang="en-US" dirty="0"/>
          </a:p>
        </p:txBody>
      </p:sp>
    </p:spTree>
    <p:extLst>
      <p:ext uri="{BB962C8B-B14F-4D97-AF65-F5344CB8AC3E}">
        <p14:creationId xmlns:p14="http://schemas.microsoft.com/office/powerpoint/2010/main" val="771124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t>Health</a:t>
            </a:r>
            <a:r>
              <a:rPr lang="en-US" baseline="0" dirty="0" smtClean="0"/>
              <a:t> and Safety Cover Page</a:t>
            </a:r>
            <a:endParaRPr lang="en-US" dirty="0"/>
          </a:p>
        </p:txBody>
      </p:sp>
      <p:sp>
        <p:nvSpPr>
          <p:cNvPr id="4" name="Slide Number Placeholder 3"/>
          <p:cNvSpPr>
            <a:spLocks noGrp="1"/>
          </p:cNvSpPr>
          <p:nvPr>
            <p:ph type="sldNum" sz="quarter" idx="5"/>
          </p:nvPr>
        </p:nvSpPr>
        <p:spPr/>
        <p:txBody>
          <a:bodyPr/>
          <a:lstStyle/>
          <a:p>
            <a:fld id="{F134879D-159C-473A-9713-49F354B3B7CA}" type="slidenum">
              <a:rPr lang="en-US" smtClean="0"/>
              <a:t>22</a:t>
            </a:fld>
            <a:endParaRPr lang="en-US" dirty="0"/>
          </a:p>
        </p:txBody>
      </p:sp>
    </p:spTree>
    <p:extLst>
      <p:ext uri="{BB962C8B-B14F-4D97-AF65-F5344CB8AC3E}">
        <p14:creationId xmlns:p14="http://schemas.microsoft.com/office/powerpoint/2010/main" val="2444196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t>Suggested - Welcome</a:t>
            </a:r>
            <a:endParaRPr lang="en-US" dirty="0"/>
          </a:p>
        </p:txBody>
      </p:sp>
      <p:sp>
        <p:nvSpPr>
          <p:cNvPr id="4" name="Slide Number Placeholder 3"/>
          <p:cNvSpPr>
            <a:spLocks noGrp="1"/>
          </p:cNvSpPr>
          <p:nvPr>
            <p:ph type="sldNum" sz="quarter" idx="5"/>
          </p:nvPr>
        </p:nvSpPr>
        <p:spPr/>
        <p:txBody>
          <a:bodyPr/>
          <a:lstStyle/>
          <a:p>
            <a:fld id="{F134879D-159C-473A-9713-49F354B3B7CA}" type="slidenum">
              <a:rPr lang="en-US" smtClean="0"/>
              <a:t>2</a:t>
            </a:fld>
            <a:endParaRPr lang="en-US" dirty="0"/>
          </a:p>
        </p:txBody>
      </p:sp>
    </p:spTree>
    <p:extLst>
      <p:ext uri="{BB962C8B-B14F-4D97-AF65-F5344CB8AC3E}">
        <p14:creationId xmlns:p14="http://schemas.microsoft.com/office/powerpoint/2010/main" val="5311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Health</a:t>
            </a:r>
            <a:r>
              <a:rPr lang="en-US" baseline="0" dirty="0" smtClean="0"/>
              <a:t> and Safety Window Safety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F134879D-159C-473A-9713-49F354B3B7CA}" type="slidenum">
              <a:rPr lang="en-US" smtClean="0"/>
              <a:t>23</a:t>
            </a:fld>
            <a:endParaRPr lang="en-US" dirty="0"/>
          </a:p>
        </p:txBody>
      </p:sp>
    </p:spTree>
    <p:extLst>
      <p:ext uri="{BB962C8B-B14F-4D97-AF65-F5344CB8AC3E}">
        <p14:creationId xmlns:p14="http://schemas.microsoft.com/office/powerpoint/2010/main" val="4088208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Health</a:t>
            </a:r>
            <a:r>
              <a:rPr lang="en-US" baseline="0" dirty="0" smtClean="0"/>
              <a:t> and Safety - Window Safety Tips</a:t>
            </a:r>
            <a:endParaRPr lang="en-US" dirty="0" smtClean="0"/>
          </a:p>
          <a:p>
            <a:endParaRPr lang="en-US" dirty="0"/>
          </a:p>
        </p:txBody>
      </p:sp>
      <p:sp>
        <p:nvSpPr>
          <p:cNvPr id="4" name="Slide Number Placeholder 3"/>
          <p:cNvSpPr>
            <a:spLocks noGrp="1"/>
          </p:cNvSpPr>
          <p:nvPr>
            <p:ph type="sldNum" sz="quarter" idx="10"/>
          </p:nvPr>
        </p:nvSpPr>
        <p:spPr/>
        <p:txBody>
          <a:bodyPr/>
          <a:lstStyle/>
          <a:p>
            <a:fld id="{F134879D-159C-473A-9713-49F354B3B7CA}" type="slidenum">
              <a:rPr lang="en-US" smtClean="0"/>
              <a:t>24</a:t>
            </a:fld>
            <a:endParaRPr lang="en-US" dirty="0"/>
          </a:p>
        </p:txBody>
      </p:sp>
    </p:spTree>
    <p:extLst>
      <p:ext uri="{BB962C8B-B14F-4D97-AF65-F5344CB8AC3E}">
        <p14:creationId xmlns:p14="http://schemas.microsoft.com/office/powerpoint/2010/main" val="1145523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Health</a:t>
            </a:r>
            <a:r>
              <a:rPr lang="en-US" baseline="0" dirty="0" smtClean="0"/>
              <a:t> and Safety – Lead Paint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F134879D-159C-473A-9713-49F354B3B7CA}" type="slidenum">
              <a:rPr lang="en-US" smtClean="0"/>
              <a:t>25</a:t>
            </a:fld>
            <a:endParaRPr lang="en-US" dirty="0"/>
          </a:p>
        </p:txBody>
      </p:sp>
    </p:spTree>
    <p:extLst>
      <p:ext uri="{BB962C8B-B14F-4D97-AF65-F5344CB8AC3E}">
        <p14:creationId xmlns:p14="http://schemas.microsoft.com/office/powerpoint/2010/main" val="2535449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Health</a:t>
            </a:r>
            <a:r>
              <a:rPr lang="en-US" baseline="0" dirty="0" smtClean="0"/>
              <a:t> and Safety – Mold Information Brochure</a:t>
            </a:r>
            <a:endParaRPr lang="en-US" dirty="0" smtClean="0"/>
          </a:p>
          <a:p>
            <a:endParaRPr lang="en-US" dirty="0"/>
          </a:p>
        </p:txBody>
      </p:sp>
      <p:sp>
        <p:nvSpPr>
          <p:cNvPr id="4" name="Slide Number Placeholder 3"/>
          <p:cNvSpPr>
            <a:spLocks noGrp="1"/>
          </p:cNvSpPr>
          <p:nvPr>
            <p:ph type="sldNum" sz="quarter" idx="5"/>
          </p:nvPr>
        </p:nvSpPr>
        <p:spPr/>
        <p:txBody>
          <a:bodyPr/>
          <a:lstStyle/>
          <a:p>
            <a:fld id="{F134879D-159C-473A-9713-49F354B3B7CA}" type="slidenum">
              <a:rPr lang="en-US" smtClean="0"/>
              <a:t>26</a:t>
            </a:fld>
            <a:endParaRPr lang="en-US" dirty="0"/>
          </a:p>
        </p:txBody>
      </p:sp>
    </p:spTree>
    <p:extLst>
      <p:ext uri="{BB962C8B-B14F-4D97-AF65-F5344CB8AC3E}">
        <p14:creationId xmlns:p14="http://schemas.microsoft.com/office/powerpoint/2010/main" val="2447401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Health</a:t>
            </a:r>
            <a:r>
              <a:rPr lang="en-US" baseline="0" dirty="0" smtClean="0"/>
              <a:t> and Safety – Mold Information Brochure</a:t>
            </a:r>
            <a:endParaRPr lang="en-US" dirty="0" smtClean="0"/>
          </a:p>
        </p:txBody>
      </p:sp>
      <p:sp>
        <p:nvSpPr>
          <p:cNvPr id="4" name="Slide Number Placeholder 3"/>
          <p:cNvSpPr>
            <a:spLocks noGrp="1"/>
          </p:cNvSpPr>
          <p:nvPr>
            <p:ph type="sldNum" sz="quarter" idx="5"/>
          </p:nvPr>
        </p:nvSpPr>
        <p:spPr/>
        <p:txBody>
          <a:bodyPr/>
          <a:lstStyle/>
          <a:p>
            <a:fld id="{F134879D-159C-473A-9713-49F354B3B7CA}" type="slidenum">
              <a:rPr lang="en-US" smtClean="0"/>
              <a:t>27</a:t>
            </a:fld>
            <a:endParaRPr lang="en-US" dirty="0"/>
          </a:p>
        </p:txBody>
      </p:sp>
    </p:spTree>
    <p:extLst>
      <p:ext uri="{BB962C8B-B14F-4D97-AF65-F5344CB8AC3E}">
        <p14:creationId xmlns:p14="http://schemas.microsoft.com/office/powerpoint/2010/main" val="1532156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t>REQUIRED</a:t>
            </a:r>
            <a:endParaRPr lang="en-US" dirty="0"/>
          </a:p>
        </p:txBody>
      </p:sp>
      <p:sp>
        <p:nvSpPr>
          <p:cNvPr id="4" name="Slide Number Placeholder 3"/>
          <p:cNvSpPr>
            <a:spLocks noGrp="1"/>
          </p:cNvSpPr>
          <p:nvPr>
            <p:ph type="sldNum" sz="quarter" idx="5"/>
          </p:nvPr>
        </p:nvSpPr>
        <p:spPr/>
        <p:txBody>
          <a:bodyPr/>
          <a:lstStyle/>
          <a:p>
            <a:fld id="{F134879D-159C-473A-9713-49F354B3B7CA}" type="slidenum">
              <a:rPr lang="en-US" smtClean="0"/>
              <a:t>28</a:t>
            </a:fld>
            <a:endParaRPr lang="en-US" dirty="0"/>
          </a:p>
        </p:txBody>
      </p:sp>
    </p:spTree>
    <p:extLst>
      <p:ext uri="{BB962C8B-B14F-4D97-AF65-F5344CB8AC3E}">
        <p14:creationId xmlns:p14="http://schemas.microsoft.com/office/powerpoint/2010/main" val="3972202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t>REQUIRED</a:t>
            </a:r>
            <a:endParaRPr lang="en-US" dirty="0"/>
          </a:p>
          <a:p>
            <a:r>
              <a:rPr lang="en-US" dirty="0"/>
              <a:t>Include any specific requirements for reporting maintenance issues, such as emergency maintenance must be reported by phone, not the app or email, etc. </a:t>
            </a:r>
          </a:p>
        </p:txBody>
      </p:sp>
      <p:sp>
        <p:nvSpPr>
          <p:cNvPr id="4" name="Slide Number Placeholder 3"/>
          <p:cNvSpPr>
            <a:spLocks noGrp="1"/>
          </p:cNvSpPr>
          <p:nvPr>
            <p:ph type="sldNum" sz="quarter" idx="5"/>
          </p:nvPr>
        </p:nvSpPr>
        <p:spPr/>
        <p:txBody>
          <a:bodyPr/>
          <a:lstStyle/>
          <a:p>
            <a:fld id="{F134879D-159C-473A-9713-49F354B3B7CA}" type="slidenum">
              <a:rPr lang="en-US" smtClean="0"/>
              <a:t>29</a:t>
            </a:fld>
            <a:endParaRPr lang="en-US" dirty="0"/>
          </a:p>
        </p:txBody>
      </p:sp>
    </p:spTree>
    <p:extLst>
      <p:ext uri="{BB962C8B-B14F-4D97-AF65-F5344CB8AC3E}">
        <p14:creationId xmlns:p14="http://schemas.microsoft.com/office/powerpoint/2010/main" val="3447583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t>REQUIRED</a:t>
            </a:r>
            <a:endParaRPr lang="en-US" dirty="0"/>
          </a:p>
          <a:p>
            <a:r>
              <a:rPr lang="en-US" dirty="0" smtClean="0"/>
              <a:t>Types of Service</a:t>
            </a:r>
            <a:r>
              <a:rPr lang="en-US" baseline="0" dirty="0" smtClean="0"/>
              <a:t> Calls – Update COVID19 as Needed</a:t>
            </a:r>
            <a:endParaRPr lang="en-US" dirty="0"/>
          </a:p>
        </p:txBody>
      </p:sp>
      <p:sp>
        <p:nvSpPr>
          <p:cNvPr id="4" name="Slide Number Placeholder 3"/>
          <p:cNvSpPr>
            <a:spLocks noGrp="1"/>
          </p:cNvSpPr>
          <p:nvPr>
            <p:ph type="sldNum" sz="quarter" idx="5"/>
          </p:nvPr>
        </p:nvSpPr>
        <p:spPr/>
        <p:txBody>
          <a:bodyPr/>
          <a:lstStyle/>
          <a:p>
            <a:fld id="{F134879D-159C-473A-9713-49F354B3B7CA}" type="slidenum">
              <a:rPr lang="en-US" smtClean="0"/>
              <a:t>30</a:t>
            </a:fld>
            <a:endParaRPr lang="en-US" dirty="0"/>
          </a:p>
        </p:txBody>
      </p:sp>
    </p:spTree>
    <p:extLst>
      <p:ext uri="{BB962C8B-B14F-4D97-AF65-F5344CB8AC3E}">
        <p14:creationId xmlns:p14="http://schemas.microsoft.com/office/powerpoint/2010/main" val="2928494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t>REQUIRED</a:t>
            </a:r>
            <a:endParaRPr lang="en-US" dirty="0"/>
          </a:p>
        </p:txBody>
      </p:sp>
      <p:sp>
        <p:nvSpPr>
          <p:cNvPr id="4" name="Slide Number Placeholder 3"/>
          <p:cNvSpPr>
            <a:spLocks noGrp="1"/>
          </p:cNvSpPr>
          <p:nvPr>
            <p:ph type="sldNum" sz="quarter" idx="5"/>
          </p:nvPr>
        </p:nvSpPr>
        <p:spPr/>
        <p:txBody>
          <a:bodyPr/>
          <a:lstStyle/>
          <a:p>
            <a:fld id="{F134879D-159C-473A-9713-49F354B3B7CA}" type="slidenum">
              <a:rPr lang="en-US" smtClean="0"/>
              <a:t>31</a:t>
            </a:fld>
            <a:endParaRPr lang="en-US" dirty="0"/>
          </a:p>
        </p:txBody>
      </p:sp>
    </p:spTree>
    <p:extLst>
      <p:ext uri="{BB962C8B-B14F-4D97-AF65-F5344CB8AC3E}">
        <p14:creationId xmlns:p14="http://schemas.microsoft.com/office/powerpoint/2010/main" val="2617050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t>REQUIRED</a:t>
            </a:r>
            <a:endParaRPr lang="en-US" dirty="0"/>
          </a:p>
          <a:p>
            <a:endParaRPr lang="en-US" dirty="0"/>
          </a:p>
          <a:p>
            <a:r>
              <a:rPr lang="en-US" dirty="0"/>
              <a:t>Navy Advocate – TBOR right to a Housing Advocate and Legal Representation – what HSC will do as part of issue resolution. </a:t>
            </a:r>
          </a:p>
          <a:p>
            <a:r>
              <a:rPr lang="en-US" dirty="0"/>
              <a:t>Add information about what HSC does as part of issue resolution. Remind them that the Housing Advocate is your (call back to BOR) is your housing counselor. </a:t>
            </a:r>
          </a:p>
          <a:p>
            <a:r>
              <a:rPr lang="en-US" dirty="0"/>
              <a:t>RLSO slide – input into here – and issue resolution slide. (ASK MCICOM for this)</a:t>
            </a:r>
          </a:p>
        </p:txBody>
      </p:sp>
      <p:sp>
        <p:nvSpPr>
          <p:cNvPr id="4" name="Slide Number Placeholder 3"/>
          <p:cNvSpPr>
            <a:spLocks noGrp="1"/>
          </p:cNvSpPr>
          <p:nvPr>
            <p:ph type="sldNum" sz="quarter" idx="5"/>
          </p:nvPr>
        </p:nvSpPr>
        <p:spPr/>
        <p:txBody>
          <a:bodyPr/>
          <a:lstStyle/>
          <a:p>
            <a:fld id="{F134879D-159C-473A-9713-49F354B3B7CA}" type="slidenum">
              <a:rPr lang="en-US" smtClean="0"/>
              <a:t>32</a:t>
            </a:fld>
            <a:endParaRPr lang="en-US" dirty="0"/>
          </a:p>
        </p:txBody>
      </p:sp>
    </p:spTree>
    <p:extLst>
      <p:ext uri="{BB962C8B-B14F-4D97-AF65-F5344CB8AC3E}">
        <p14:creationId xmlns:p14="http://schemas.microsoft.com/office/powerpoint/2010/main" val="2118854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t>Suggested -</a:t>
            </a:r>
            <a:r>
              <a:rPr lang="en-US" baseline="0" dirty="0" smtClean="0"/>
              <a:t> Topics</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F134879D-159C-473A-9713-49F354B3B7CA}" type="slidenum">
              <a:rPr lang="en-US" smtClean="0"/>
              <a:t>3</a:t>
            </a:fld>
            <a:endParaRPr lang="en-US" dirty="0"/>
          </a:p>
        </p:txBody>
      </p:sp>
    </p:spTree>
    <p:extLst>
      <p:ext uri="{BB962C8B-B14F-4D97-AF65-F5344CB8AC3E}">
        <p14:creationId xmlns:p14="http://schemas.microsoft.com/office/powerpoint/2010/main" val="780666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REQUIRED</a:t>
            </a:r>
          </a:p>
          <a:p>
            <a:r>
              <a:rPr lang="en-US" dirty="0" smtClean="0"/>
              <a:t> </a:t>
            </a:r>
            <a:endParaRPr lang="en-US" dirty="0"/>
          </a:p>
        </p:txBody>
      </p:sp>
      <p:sp>
        <p:nvSpPr>
          <p:cNvPr id="4" name="Slide Number Placeholder 3"/>
          <p:cNvSpPr>
            <a:spLocks noGrp="1"/>
          </p:cNvSpPr>
          <p:nvPr>
            <p:ph type="sldNum" sz="quarter" idx="10"/>
          </p:nvPr>
        </p:nvSpPr>
        <p:spPr/>
        <p:txBody>
          <a:bodyPr/>
          <a:lstStyle/>
          <a:p>
            <a:pPr defTabSz="1845991">
              <a:defRPr/>
            </a:pPr>
            <a:fld id="{50E578A4-F3AA-4AA3-A8F9-751AE122C4F8}" type="slidenum">
              <a:rPr lang="en-US" sz="2400">
                <a:solidFill>
                  <a:prstClr val="black"/>
                </a:solidFill>
                <a:latin typeface="Calibri"/>
              </a:rPr>
              <a:pPr defTabSz="1845991">
                <a:defRPr/>
              </a:pPr>
              <a:t>33</a:t>
            </a:fld>
            <a:endParaRPr lang="en-US" sz="2400" dirty="0">
              <a:solidFill>
                <a:prstClr val="black"/>
              </a:solidFill>
              <a:latin typeface="Calibri"/>
            </a:endParaRPr>
          </a:p>
        </p:txBody>
      </p:sp>
    </p:spTree>
    <p:extLst>
      <p:ext uri="{BB962C8B-B14F-4D97-AF65-F5344CB8AC3E}">
        <p14:creationId xmlns:p14="http://schemas.microsoft.com/office/powerpoint/2010/main" val="23459136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t>REQUIRED</a:t>
            </a:r>
            <a:endParaRPr lang="en-US" dirty="0"/>
          </a:p>
          <a:p>
            <a:endParaRPr lang="en-US" dirty="0"/>
          </a:p>
        </p:txBody>
      </p:sp>
      <p:sp>
        <p:nvSpPr>
          <p:cNvPr id="4" name="Slide Number Placeholder 3"/>
          <p:cNvSpPr>
            <a:spLocks noGrp="1"/>
          </p:cNvSpPr>
          <p:nvPr>
            <p:ph type="sldNum" sz="quarter" idx="5"/>
          </p:nvPr>
        </p:nvSpPr>
        <p:spPr/>
        <p:txBody>
          <a:bodyPr/>
          <a:lstStyle/>
          <a:p>
            <a:fld id="{F134879D-159C-473A-9713-49F354B3B7CA}" type="slidenum">
              <a:rPr lang="en-US" smtClean="0"/>
              <a:t>34</a:t>
            </a:fld>
            <a:endParaRPr lang="en-US" dirty="0"/>
          </a:p>
        </p:txBody>
      </p:sp>
    </p:spTree>
    <p:extLst>
      <p:ext uri="{BB962C8B-B14F-4D97-AF65-F5344CB8AC3E}">
        <p14:creationId xmlns:p14="http://schemas.microsoft.com/office/powerpoint/2010/main" val="31665376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t>REQUIRED</a:t>
            </a:r>
            <a:endParaRPr lang="en-US" dirty="0"/>
          </a:p>
        </p:txBody>
      </p:sp>
      <p:sp>
        <p:nvSpPr>
          <p:cNvPr id="4" name="Slide Number Placeholder 3"/>
          <p:cNvSpPr>
            <a:spLocks noGrp="1"/>
          </p:cNvSpPr>
          <p:nvPr>
            <p:ph type="sldNum" sz="quarter" idx="10"/>
          </p:nvPr>
        </p:nvSpPr>
        <p:spPr/>
        <p:txBody>
          <a:bodyPr/>
          <a:lstStyle/>
          <a:p>
            <a:pPr defTabSz="1845991">
              <a:defRPr/>
            </a:pPr>
            <a:fld id="{50E578A4-F3AA-4AA3-A8F9-751AE122C4F8}" type="slidenum">
              <a:rPr lang="en-US" sz="2400">
                <a:solidFill>
                  <a:prstClr val="black"/>
                </a:solidFill>
                <a:latin typeface="Calibri"/>
              </a:rPr>
              <a:pPr defTabSz="1845991">
                <a:defRPr/>
              </a:pPr>
              <a:t>35</a:t>
            </a:fld>
            <a:endParaRPr lang="en-US" sz="2400" dirty="0">
              <a:solidFill>
                <a:prstClr val="black"/>
              </a:solidFill>
              <a:latin typeface="Calibri"/>
            </a:endParaRPr>
          </a:p>
        </p:txBody>
      </p:sp>
    </p:spTree>
    <p:extLst>
      <p:ext uri="{BB962C8B-B14F-4D97-AF65-F5344CB8AC3E}">
        <p14:creationId xmlns:p14="http://schemas.microsoft.com/office/powerpoint/2010/main" val="29332044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a:t>REQUIRED</a:t>
            </a:r>
          </a:p>
        </p:txBody>
      </p:sp>
      <p:sp>
        <p:nvSpPr>
          <p:cNvPr id="4" name="Slide Number Placeholder 3"/>
          <p:cNvSpPr>
            <a:spLocks noGrp="1"/>
          </p:cNvSpPr>
          <p:nvPr>
            <p:ph type="sldNum" sz="quarter" idx="5"/>
          </p:nvPr>
        </p:nvSpPr>
        <p:spPr/>
        <p:txBody>
          <a:bodyPr/>
          <a:lstStyle/>
          <a:p>
            <a:fld id="{F134879D-159C-473A-9713-49F354B3B7CA}" type="slidenum">
              <a:rPr lang="en-US" smtClean="0"/>
              <a:t>36</a:t>
            </a:fld>
            <a:endParaRPr lang="en-US" dirty="0"/>
          </a:p>
        </p:txBody>
      </p:sp>
    </p:spTree>
    <p:extLst>
      <p:ext uri="{BB962C8B-B14F-4D97-AF65-F5344CB8AC3E}">
        <p14:creationId xmlns:p14="http://schemas.microsoft.com/office/powerpoint/2010/main" val="3604290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t>REQUIRED HSC </a:t>
            </a:r>
            <a:r>
              <a:rPr lang="en-US" dirty="0"/>
              <a:t>Contact </a:t>
            </a:r>
            <a:r>
              <a:rPr lang="en-US" dirty="0" smtClean="0"/>
              <a:t>Information</a:t>
            </a:r>
            <a:endParaRPr lang="en-US" dirty="0"/>
          </a:p>
          <a:p>
            <a:endParaRPr lang="en-US" b="1" dirty="0">
              <a:cs typeface="Calibri"/>
            </a:endParaRPr>
          </a:p>
        </p:txBody>
      </p:sp>
      <p:sp>
        <p:nvSpPr>
          <p:cNvPr id="4" name="Slide Number Placeholder 3"/>
          <p:cNvSpPr>
            <a:spLocks noGrp="1"/>
          </p:cNvSpPr>
          <p:nvPr>
            <p:ph type="sldNum" sz="quarter" idx="5"/>
          </p:nvPr>
        </p:nvSpPr>
        <p:spPr/>
        <p:txBody>
          <a:bodyPr/>
          <a:lstStyle/>
          <a:p>
            <a:fld id="{F134879D-159C-473A-9713-49F354B3B7CA}" type="slidenum">
              <a:rPr lang="en-US" smtClean="0"/>
              <a:t>4</a:t>
            </a:fld>
            <a:endParaRPr lang="en-US" dirty="0"/>
          </a:p>
        </p:txBody>
      </p:sp>
    </p:spTree>
    <p:extLst>
      <p:ext uri="{BB962C8B-B14F-4D97-AF65-F5344CB8AC3E}">
        <p14:creationId xmlns:p14="http://schemas.microsoft.com/office/powerpoint/2010/main" val="3909121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t>REQUIRED Partner </a:t>
            </a:r>
            <a:r>
              <a:rPr lang="en-US" dirty="0"/>
              <a:t>contact </a:t>
            </a:r>
            <a:r>
              <a:rPr lang="en-US" dirty="0" smtClean="0"/>
              <a:t>information</a:t>
            </a:r>
            <a:endParaRPr lang="en-US" dirty="0"/>
          </a:p>
        </p:txBody>
      </p:sp>
      <p:sp>
        <p:nvSpPr>
          <p:cNvPr id="4" name="Slide Number Placeholder 3"/>
          <p:cNvSpPr>
            <a:spLocks noGrp="1"/>
          </p:cNvSpPr>
          <p:nvPr>
            <p:ph type="sldNum" sz="quarter" idx="5"/>
          </p:nvPr>
        </p:nvSpPr>
        <p:spPr/>
        <p:txBody>
          <a:bodyPr/>
          <a:lstStyle/>
          <a:p>
            <a:fld id="{F134879D-159C-473A-9713-49F354B3B7CA}" type="slidenum">
              <a:rPr lang="en-US" smtClean="0"/>
              <a:t>5</a:t>
            </a:fld>
            <a:endParaRPr lang="en-US" dirty="0"/>
          </a:p>
        </p:txBody>
      </p:sp>
    </p:spTree>
    <p:extLst>
      <p:ext uri="{BB962C8B-B14F-4D97-AF65-F5344CB8AC3E}">
        <p14:creationId xmlns:p14="http://schemas.microsoft.com/office/powerpoint/2010/main" val="250526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REQUIRED</a:t>
            </a:r>
            <a:endParaRPr lang="en-US" dirty="0"/>
          </a:p>
        </p:txBody>
      </p:sp>
      <p:sp>
        <p:nvSpPr>
          <p:cNvPr id="4" name="Slide Number Placeholder 3"/>
          <p:cNvSpPr>
            <a:spLocks noGrp="1"/>
          </p:cNvSpPr>
          <p:nvPr>
            <p:ph type="sldNum" sz="quarter" idx="10"/>
          </p:nvPr>
        </p:nvSpPr>
        <p:spPr/>
        <p:txBody>
          <a:bodyPr/>
          <a:lstStyle/>
          <a:p>
            <a:fld id="{F134879D-159C-473A-9713-49F354B3B7CA}" type="slidenum">
              <a:rPr lang="en-US" smtClean="0"/>
              <a:t>6</a:t>
            </a:fld>
            <a:endParaRPr lang="en-US" dirty="0"/>
          </a:p>
        </p:txBody>
      </p:sp>
    </p:spTree>
    <p:extLst>
      <p:ext uri="{BB962C8B-B14F-4D97-AF65-F5344CB8AC3E}">
        <p14:creationId xmlns:p14="http://schemas.microsoft.com/office/powerpoint/2010/main" val="374102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t>REQUIRED</a:t>
            </a:r>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F134879D-159C-473A-9713-49F354B3B7CA}" type="slidenum">
              <a:rPr lang="en-US" smtClean="0"/>
              <a:t>7</a:t>
            </a:fld>
            <a:endParaRPr lang="en-US" dirty="0"/>
          </a:p>
        </p:txBody>
      </p:sp>
    </p:spTree>
    <p:extLst>
      <p:ext uri="{BB962C8B-B14F-4D97-AF65-F5344CB8AC3E}">
        <p14:creationId xmlns:p14="http://schemas.microsoft.com/office/powerpoint/2010/main" val="2941050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t>REQUIRED - Tenant Bill of Rights </a:t>
            </a:r>
            <a:endParaRPr lang="en-US" dirty="0"/>
          </a:p>
        </p:txBody>
      </p:sp>
      <p:sp>
        <p:nvSpPr>
          <p:cNvPr id="4" name="Slide Number Placeholder 3"/>
          <p:cNvSpPr>
            <a:spLocks noGrp="1"/>
          </p:cNvSpPr>
          <p:nvPr>
            <p:ph type="sldNum" sz="quarter" idx="5"/>
          </p:nvPr>
        </p:nvSpPr>
        <p:spPr/>
        <p:txBody>
          <a:bodyPr/>
          <a:lstStyle/>
          <a:p>
            <a:fld id="{F134879D-159C-473A-9713-49F354B3B7CA}" type="slidenum">
              <a:rPr lang="en-US" smtClean="0"/>
              <a:t>8</a:t>
            </a:fld>
            <a:endParaRPr lang="en-US" dirty="0"/>
          </a:p>
        </p:txBody>
      </p:sp>
    </p:spTree>
    <p:extLst>
      <p:ext uri="{BB962C8B-B14F-4D97-AF65-F5344CB8AC3E}">
        <p14:creationId xmlns:p14="http://schemas.microsoft.com/office/powerpoint/2010/main" val="2077608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5388" y="4838700"/>
            <a:ext cx="37946013" cy="28460700"/>
          </a:xfrm>
        </p:spPr>
      </p:sp>
      <p:sp>
        <p:nvSpPr>
          <p:cNvPr id="3" name="Notes Placeholder 2"/>
          <p:cNvSpPr>
            <a:spLocks noGrp="1"/>
          </p:cNvSpPr>
          <p:nvPr>
            <p:ph type="body" idx="1"/>
          </p:nvPr>
        </p:nvSpPr>
        <p:spPr/>
        <p:txBody>
          <a:bodyPr/>
          <a:lstStyle/>
          <a:p>
            <a:r>
              <a:rPr lang="en-US" dirty="0" smtClean="0"/>
              <a:t>REQUIRED - Tenant Bill of Rights </a:t>
            </a:r>
            <a:endParaRPr lang="en-US" dirty="0"/>
          </a:p>
        </p:txBody>
      </p:sp>
      <p:sp>
        <p:nvSpPr>
          <p:cNvPr id="4" name="Slide Number Placeholder 3"/>
          <p:cNvSpPr>
            <a:spLocks noGrp="1"/>
          </p:cNvSpPr>
          <p:nvPr>
            <p:ph type="sldNum" sz="quarter" idx="5"/>
          </p:nvPr>
        </p:nvSpPr>
        <p:spPr/>
        <p:txBody>
          <a:bodyPr/>
          <a:lstStyle/>
          <a:p>
            <a:fld id="{F134879D-159C-473A-9713-49F354B3B7CA}" type="slidenum">
              <a:rPr lang="en-US" smtClean="0"/>
              <a:t>9</a:t>
            </a:fld>
            <a:endParaRPr lang="en-US" dirty="0"/>
          </a:p>
        </p:txBody>
      </p:sp>
    </p:spTree>
    <p:extLst>
      <p:ext uri="{BB962C8B-B14F-4D97-AF65-F5344CB8AC3E}">
        <p14:creationId xmlns:p14="http://schemas.microsoft.com/office/powerpoint/2010/main" val="798586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CNIC 042018)">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465328"/>
            <a:ext cx="7772400" cy="800219"/>
          </a:xfrm>
        </p:spPr>
        <p:txBody>
          <a:bodyPr/>
          <a:lstStyle>
            <a:lvl1pPr>
              <a:defRPr sz="2800"/>
            </a:lvl1pPr>
          </a:lstStyle>
          <a:p>
            <a:r>
              <a:rPr lang="en-US"/>
              <a:t>Click to Edit Briefing Title</a:t>
            </a:r>
            <a:br>
              <a:rPr lang="en-US"/>
            </a:br>
            <a:r>
              <a:rPr lang="en-US" sz="2400"/>
              <a:t>Briefing Subtitle</a:t>
            </a:r>
            <a:endParaRPr lang="en-US"/>
          </a:p>
        </p:txBody>
      </p:sp>
      <p:sp>
        <p:nvSpPr>
          <p:cNvPr id="3" name="Subtitle 2"/>
          <p:cNvSpPr>
            <a:spLocks noGrp="1"/>
          </p:cNvSpPr>
          <p:nvPr>
            <p:ph type="subTitle" idx="1" hasCustomPrompt="1"/>
          </p:nvPr>
        </p:nvSpPr>
        <p:spPr>
          <a:xfrm>
            <a:off x="1371600" y="3886200"/>
            <a:ext cx="6400800" cy="9144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Briefer’s Name and Title</a:t>
            </a:r>
          </a:p>
          <a:p>
            <a:r>
              <a:rPr lang="en-US"/>
              <a:t>Briefer’s Organization</a:t>
            </a:r>
          </a:p>
          <a:p>
            <a:r>
              <a:rPr lang="en-US"/>
              <a:t>DD Month YYYY</a:t>
            </a:r>
          </a:p>
        </p:txBody>
      </p:sp>
      <p:sp>
        <p:nvSpPr>
          <p:cNvPr id="5" name="Rectangle 6"/>
          <p:cNvSpPr>
            <a:spLocks noGrp="1" noChangeArrowheads="1"/>
          </p:cNvSpPr>
          <p:nvPr>
            <p:ph type="sldNum" sz="quarter" idx="11"/>
          </p:nvPr>
        </p:nvSpPr>
        <p:spPr>
          <a:ln/>
        </p:spPr>
        <p:txBody>
          <a:bodyPr/>
          <a:lstStyle>
            <a:lvl1pPr>
              <a:defRPr sz="1200" b="1"/>
            </a:lvl1pPr>
          </a:lstStyle>
          <a:p>
            <a:pPr>
              <a:defRPr/>
            </a:pPr>
            <a:fld id="{D27A1FBF-122C-4E85-A3E8-BC1F1A5F5A14}" type="slidenum">
              <a:rPr lang="en-US" smtClean="0"/>
              <a:pPr>
                <a:defRPr/>
              </a:pPr>
              <a:t>‹#›</a:t>
            </a:fld>
            <a:endParaRPr lang="en-US" dirty="0"/>
          </a:p>
        </p:txBody>
      </p:sp>
      <p:pic>
        <p:nvPicPr>
          <p:cNvPr id="7" name="Picture 8" descr="cni%20logo%20small"/>
          <p:cNvPicPr>
            <a:picLocks noChangeAspect="1" noChangeArrowheads="1"/>
          </p:cNvPicPr>
          <p:nvPr userDrawn="1"/>
        </p:nvPicPr>
        <p:blipFill>
          <a:blip r:embed="rId2" cstate="print"/>
          <a:srcRect/>
          <a:stretch>
            <a:fillRect/>
          </a:stretch>
        </p:blipFill>
        <p:spPr bwMode="auto">
          <a:xfrm>
            <a:off x="63500" y="65088"/>
            <a:ext cx="927100" cy="925512"/>
          </a:xfrm>
          <a:prstGeom prst="rect">
            <a:avLst/>
          </a:prstGeom>
          <a:noFill/>
          <a:ln w="9525">
            <a:noFill/>
            <a:miter lim="800000"/>
            <a:headEnd/>
            <a:tailEnd/>
          </a:ln>
        </p:spPr>
      </p:pic>
    </p:spTree>
    <p:extLst>
      <p:ext uri="{BB962C8B-B14F-4D97-AF65-F5344CB8AC3E}">
        <p14:creationId xmlns:p14="http://schemas.microsoft.com/office/powerpoint/2010/main" val="3989378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62000" y="1143000"/>
            <a:ext cx="7847012"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1"/>
          </p:nvPr>
        </p:nvSpPr>
        <p:spPr>
          <a:ln/>
        </p:spPr>
        <p:txBody>
          <a:bodyPr/>
          <a:lstStyle>
            <a:lvl1pPr>
              <a:defRPr/>
            </a:lvl1pPr>
          </a:lstStyle>
          <a:p>
            <a:pPr>
              <a:defRPr/>
            </a:pPr>
            <a:fld id="{570A6BD8-75C0-4196-9F77-623F5E73DBEE}" type="slidenum">
              <a:rPr lang="en-US">
                <a:solidFill>
                  <a:srgbClr val="000000"/>
                </a:solidFill>
              </a:rPr>
              <a:pPr>
                <a:defRPr/>
              </a:pPr>
              <a:t>‹#›</a:t>
            </a:fld>
            <a:endParaRPr lang="en-US" dirty="0">
              <a:solidFill>
                <a:srgbClr val="000000"/>
              </a:solidFill>
            </a:endParaRPr>
          </a:p>
        </p:txBody>
      </p:sp>
      <p:pic>
        <p:nvPicPr>
          <p:cNvPr id="7" name="Picture 8" descr="cni%20logo%20small"/>
          <p:cNvPicPr>
            <a:picLocks noChangeAspect="1" noChangeArrowheads="1"/>
          </p:cNvPicPr>
          <p:nvPr userDrawn="1"/>
        </p:nvPicPr>
        <p:blipFill>
          <a:blip r:embed="rId2" cstate="print"/>
          <a:srcRect/>
          <a:stretch>
            <a:fillRect/>
          </a:stretch>
        </p:blipFill>
        <p:spPr bwMode="auto">
          <a:xfrm>
            <a:off x="63500" y="65088"/>
            <a:ext cx="927100" cy="925512"/>
          </a:xfrm>
          <a:prstGeom prst="rect">
            <a:avLst/>
          </a:prstGeom>
          <a:noFill/>
          <a:ln w="9525">
            <a:noFill/>
            <a:miter lim="800000"/>
            <a:headEnd/>
            <a:tailEnd/>
          </a:ln>
        </p:spPr>
      </p:pic>
    </p:spTree>
    <p:extLst>
      <p:ext uri="{BB962C8B-B14F-4D97-AF65-F5344CB8AC3E}">
        <p14:creationId xmlns:p14="http://schemas.microsoft.com/office/powerpoint/2010/main" val="370196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xfrm>
            <a:off x="2592388" y="6477000"/>
            <a:ext cx="4799012" cy="304800"/>
          </a:xfrm>
          <a:prstGeom prst="rect">
            <a:avLst/>
          </a:prstGeom>
          <a:ln/>
        </p:spPr>
        <p:txBody>
          <a:bodyPr/>
          <a:lstStyle>
            <a:lvl1pPr>
              <a:defRPr/>
            </a:lvl1pPr>
          </a:lstStyle>
          <a:p>
            <a:pPr fontAlgn="base">
              <a:spcBef>
                <a:spcPct val="0"/>
              </a:spcBef>
              <a:spcAft>
                <a:spcPct val="0"/>
              </a:spcAft>
              <a:defRPr/>
            </a:pPr>
            <a:endParaRPr lang="en-US" sz="1200" b="1" dirty="0">
              <a:solidFill>
                <a:srgbClr val="000000"/>
              </a:solidFill>
              <a:cs typeface="Times New Roman" pitchFamily="18"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9C44192D-DC52-4655-82BB-37CEBB21B78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52774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7388" y="1447800"/>
            <a:ext cx="3846512" cy="4791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447800"/>
            <a:ext cx="3848100" cy="4791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xfrm>
            <a:off x="2592388" y="6477000"/>
            <a:ext cx="4799012" cy="304800"/>
          </a:xfrm>
          <a:prstGeom prst="rect">
            <a:avLst/>
          </a:prstGeom>
          <a:ln/>
        </p:spPr>
        <p:txBody>
          <a:bodyPr/>
          <a:lstStyle>
            <a:lvl1pPr>
              <a:defRPr/>
            </a:lvl1pPr>
          </a:lstStyle>
          <a:p>
            <a:pPr fontAlgn="base">
              <a:spcBef>
                <a:spcPct val="0"/>
              </a:spcBef>
              <a:spcAft>
                <a:spcPct val="0"/>
              </a:spcAft>
              <a:defRPr/>
            </a:pPr>
            <a:endParaRPr lang="en-US" sz="1200" b="1" dirty="0">
              <a:solidFill>
                <a:srgbClr val="000000"/>
              </a:solidFill>
              <a:cs typeface="Times New Roman" pitchFamily="18" charset="0"/>
            </a:endParaRPr>
          </a:p>
        </p:txBody>
      </p:sp>
      <p:sp>
        <p:nvSpPr>
          <p:cNvPr id="6" name="Rectangle 6"/>
          <p:cNvSpPr>
            <a:spLocks noGrp="1" noChangeArrowheads="1"/>
          </p:cNvSpPr>
          <p:nvPr>
            <p:ph type="sldNum" sz="quarter" idx="11"/>
          </p:nvPr>
        </p:nvSpPr>
        <p:spPr>
          <a:ln/>
        </p:spPr>
        <p:txBody>
          <a:bodyPr/>
          <a:lstStyle>
            <a:lvl1pPr>
              <a:defRPr/>
            </a:lvl1pPr>
          </a:lstStyle>
          <a:p>
            <a:pPr>
              <a:defRPr/>
            </a:pPr>
            <a:fld id="{F23198E8-5BF6-4909-B291-3F8D10BCBA0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22273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xfrm>
            <a:off x="2592388" y="6477000"/>
            <a:ext cx="4799012" cy="304800"/>
          </a:xfrm>
          <a:prstGeom prst="rect">
            <a:avLst/>
          </a:prstGeom>
          <a:ln/>
        </p:spPr>
        <p:txBody>
          <a:bodyPr/>
          <a:lstStyle>
            <a:lvl1pPr>
              <a:defRPr/>
            </a:lvl1pPr>
          </a:lstStyle>
          <a:p>
            <a:pPr fontAlgn="base">
              <a:spcBef>
                <a:spcPct val="0"/>
              </a:spcBef>
              <a:spcAft>
                <a:spcPct val="0"/>
              </a:spcAft>
              <a:defRPr/>
            </a:pPr>
            <a:endParaRPr lang="en-US" sz="1200" b="1" dirty="0">
              <a:solidFill>
                <a:srgbClr val="000000"/>
              </a:solidFill>
              <a:cs typeface="Times New Roman" pitchFamily="18" charset="0"/>
            </a:endParaRPr>
          </a:p>
        </p:txBody>
      </p:sp>
      <p:sp>
        <p:nvSpPr>
          <p:cNvPr id="8" name="Rectangle 6"/>
          <p:cNvSpPr>
            <a:spLocks noGrp="1" noChangeArrowheads="1"/>
          </p:cNvSpPr>
          <p:nvPr>
            <p:ph type="sldNum" sz="quarter" idx="11"/>
          </p:nvPr>
        </p:nvSpPr>
        <p:spPr>
          <a:ln/>
        </p:spPr>
        <p:txBody>
          <a:bodyPr/>
          <a:lstStyle>
            <a:lvl1pPr>
              <a:defRPr/>
            </a:lvl1pPr>
          </a:lstStyle>
          <a:p>
            <a:pPr>
              <a:defRPr/>
            </a:pPr>
            <a:fld id="{F4F89245-D0FC-4F22-A209-21718AE169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3676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noChangeArrowheads="1"/>
          </p:cNvSpPr>
          <p:nvPr>
            <p:ph type="ftr" sz="quarter" idx="10"/>
          </p:nvPr>
        </p:nvSpPr>
        <p:spPr>
          <a:xfrm>
            <a:off x="2592388" y="6477000"/>
            <a:ext cx="4799012" cy="304800"/>
          </a:xfrm>
          <a:prstGeom prst="rect">
            <a:avLst/>
          </a:prstGeom>
          <a:ln/>
        </p:spPr>
        <p:txBody>
          <a:bodyPr/>
          <a:lstStyle>
            <a:lvl1pPr>
              <a:defRPr/>
            </a:lvl1pPr>
          </a:lstStyle>
          <a:p>
            <a:pPr fontAlgn="base">
              <a:spcBef>
                <a:spcPct val="0"/>
              </a:spcBef>
              <a:spcAft>
                <a:spcPct val="0"/>
              </a:spcAft>
              <a:defRPr/>
            </a:pPr>
            <a:endParaRPr lang="en-US" sz="1200" b="1" dirty="0">
              <a:solidFill>
                <a:srgbClr val="000000"/>
              </a:solidFill>
              <a:cs typeface="Times New Roman" pitchFamily="18" charset="0"/>
            </a:endParaRPr>
          </a:p>
        </p:txBody>
      </p:sp>
      <p:sp>
        <p:nvSpPr>
          <p:cNvPr id="4" name="Rectangle 6"/>
          <p:cNvSpPr>
            <a:spLocks noGrp="1" noChangeArrowheads="1"/>
          </p:cNvSpPr>
          <p:nvPr>
            <p:ph type="sldNum" sz="quarter" idx="11"/>
          </p:nvPr>
        </p:nvSpPr>
        <p:spPr>
          <a:ln/>
        </p:spPr>
        <p:txBody>
          <a:bodyPr/>
          <a:lstStyle>
            <a:lvl1pPr>
              <a:defRPr/>
            </a:lvl1pPr>
          </a:lstStyle>
          <a:p>
            <a:pPr>
              <a:defRPr/>
            </a:pPr>
            <a:fld id="{A7E2E133-F131-4762-AF1E-97EE961BCE4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46600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2592388" y="6477000"/>
            <a:ext cx="4799012" cy="304800"/>
          </a:xfrm>
          <a:prstGeom prst="rect">
            <a:avLst/>
          </a:prstGeom>
          <a:ln/>
        </p:spPr>
        <p:txBody>
          <a:bodyPr/>
          <a:lstStyle>
            <a:lvl1pPr>
              <a:defRPr/>
            </a:lvl1pPr>
          </a:lstStyle>
          <a:p>
            <a:pPr fontAlgn="base">
              <a:spcBef>
                <a:spcPct val="0"/>
              </a:spcBef>
              <a:spcAft>
                <a:spcPct val="0"/>
              </a:spcAft>
              <a:defRPr/>
            </a:pPr>
            <a:endParaRPr lang="en-US" sz="1200" b="1" dirty="0">
              <a:solidFill>
                <a:srgbClr val="000000"/>
              </a:solidFill>
              <a:cs typeface="Times New Roman" pitchFamily="18"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E8EE15BA-8DEB-4AC6-A7A6-346C50DE72D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44948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xfrm>
            <a:off x="2592388" y="6477000"/>
            <a:ext cx="4799012" cy="304800"/>
          </a:xfrm>
          <a:prstGeom prst="rect">
            <a:avLst/>
          </a:prstGeom>
          <a:ln/>
        </p:spPr>
        <p:txBody>
          <a:bodyPr/>
          <a:lstStyle>
            <a:lvl1pPr>
              <a:defRPr/>
            </a:lvl1pPr>
          </a:lstStyle>
          <a:p>
            <a:pPr fontAlgn="base">
              <a:spcBef>
                <a:spcPct val="0"/>
              </a:spcBef>
              <a:spcAft>
                <a:spcPct val="0"/>
              </a:spcAft>
              <a:defRPr/>
            </a:pPr>
            <a:endParaRPr lang="en-US" sz="1200" b="1" dirty="0">
              <a:solidFill>
                <a:srgbClr val="000000"/>
              </a:solidFill>
              <a:cs typeface="Times New Roman" pitchFamily="18" charset="0"/>
            </a:endParaRPr>
          </a:p>
        </p:txBody>
      </p:sp>
      <p:sp>
        <p:nvSpPr>
          <p:cNvPr id="6" name="Rectangle 6"/>
          <p:cNvSpPr>
            <a:spLocks noGrp="1" noChangeArrowheads="1"/>
          </p:cNvSpPr>
          <p:nvPr>
            <p:ph type="sldNum" sz="quarter" idx="11"/>
          </p:nvPr>
        </p:nvSpPr>
        <p:spPr>
          <a:ln/>
        </p:spPr>
        <p:txBody>
          <a:bodyPr/>
          <a:lstStyle>
            <a:lvl1pPr>
              <a:defRPr/>
            </a:lvl1pPr>
          </a:lstStyle>
          <a:p>
            <a:pPr>
              <a:defRPr/>
            </a:pPr>
            <a:fld id="{5F471080-67E1-4E1B-B288-AF336A7367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7040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xfrm>
            <a:off x="2592388" y="6477000"/>
            <a:ext cx="4799012" cy="304800"/>
          </a:xfrm>
          <a:prstGeom prst="rect">
            <a:avLst/>
          </a:prstGeom>
          <a:ln/>
        </p:spPr>
        <p:txBody>
          <a:bodyPr/>
          <a:lstStyle>
            <a:lvl1pPr>
              <a:defRPr/>
            </a:lvl1pPr>
          </a:lstStyle>
          <a:p>
            <a:pPr fontAlgn="base">
              <a:spcBef>
                <a:spcPct val="0"/>
              </a:spcBef>
              <a:spcAft>
                <a:spcPct val="0"/>
              </a:spcAft>
              <a:defRPr/>
            </a:pPr>
            <a:endParaRPr lang="en-US" sz="1200" b="1" dirty="0">
              <a:solidFill>
                <a:srgbClr val="000000"/>
              </a:solidFill>
              <a:cs typeface="Times New Roman" pitchFamily="18" charset="0"/>
            </a:endParaRPr>
          </a:p>
        </p:txBody>
      </p:sp>
      <p:sp>
        <p:nvSpPr>
          <p:cNvPr id="6" name="Rectangle 6"/>
          <p:cNvSpPr>
            <a:spLocks noGrp="1" noChangeArrowheads="1"/>
          </p:cNvSpPr>
          <p:nvPr>
            <p:ph type="sldNum" sz="quarter" idx="11"/>
          </p:nvPr>
        </p:nvSpPr>
        <p:spPr>
          <a:ln/>
        </p:spPr>
        <p:txBody>
          <a:bodyPr/>
          <a:lstStyle>
            <a:lvl1pPr>
              <a:defRPr/>
            </a:lvl1pPr>
          </a:lstStyle>
          <a:p>
            <a:pPr>
              <a:defRPr/>
            </a:pPr>
            <a:fld id="{B017B68F-4D33-4B2E-8F99-585A510D30C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2649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xfrm>
            <a:off x="2592388" y="6477000"/>
            <a:ext cx="4799012" cy="304800"/>
          </a:xfrm>
          <a:prstGeom prst="rect">
            <a:avLst/>
          </a:prstGeom>
          <a:ln/>
        </p:spPr>
        <p:txBody>
          <a:bodyPr/>
          <a:lstStyle>
            <a:lvl1pPr>
              <a:defRPr/>
            </a:lvl1pPr>
          </a:lstStyle>
          <a:p>
            <a:pPr fontAlgn="base">
              <a:spcBef>
                <a:spcPct val="0"/>
              </a:spcBef>
              <a:spcAft>
                <a:spcPct val="0"/>
              </a:spcAft>
              <a:defRPr/>
            </a:pPr>
            <a:endParaRPr lang="en-US" sz="1200" b="1" dirty="0">
              <a:solidFill>
                <a:srgbClr val="000000"/>
              </a:solidFill>
              <a:cs typeface="Times New Roman" pitchFamily="18"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E8C4BBE4-A8FD-47D4-914E-DF00E60FC7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27932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228600"/>
            <a:ext cx="1960562"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7388" y="228600"/>
            <a:ext cx="573405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xfrm>
            <a:off x="2592388" y="6477000"/>
            <a:ext cx="4799012" cy="304800"/>
          </a:xfrm>
          <a:prstGeom prst="rect">
            <a:avLst/>
          </a:prstGeom>
          <a:ln/>
        </p:spPr>
        <p:txBody>
          <a:bodyPr/>
          <a:lstStyle>
            <a:lvl1pPr>
              <a:defRPr/>
            </a:lvl1pPr>
          </a:lstStyle>
          <a:p>
            <a:pPr fontAlgn="base">
              <a:spcBef>
                <a:spcPct val="0"/>
              </a:spcBef>
              <a:spcAft>
                <a:spcPct val="0"/>
              </a:spcAft>
              <a:defRPr/>
            </a:pPr>
            <a:endParaRPr lang="en-US" sz="1200" b="1" dirty="0">
              <a:solidFill>
                <a:srgbClr val="000000"/>
              </a:solidFill>
              <a:cs typeface="Times New Roman" pitchFamily="18"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C639B81B-76FB-4CB4-9C43-FF8329A9235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12468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Content (CNIC 042018)">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459125"/>
          </a:xfrm>
        </p:spPr>
        <p:txBody>
          <a:bodyPr/>
          <a:lstStyle/>
          <a:p>
            <a:r>
              <a:rPr lang="en-US"/>
              <a:t>Click to edit Master title style</a:t>
            </a:r>
          </a:p>
        </p:txBody>
      </p:sp>
      <p:sp>
        <p:nvSpPr>
          <p:cNvPr id="3" name="Content Placeholder 2"/>
          <p:cNvSpPr>
            <a:spLocks noGrp="1"/>
          </p:cNvSpPr>
          <p:nvPr>
            <p:ph sz="half" idx="1"/>
          </p:nvPr>
        </p:nvSpPr>
        <p:spPr>
          <a:xfrm>
            <a:off x="381000" y="1219200"/>
            <a:ext cx="8305800" cy="5019675"/>
          </a:xfrm>
        </p:spPr>
        <p:txBody>
          <a:bodyPr/>
          <a:lstStyle>
            <a:lvl1pPr>
              <a:defRPr sz="1800"/>
            </a:lvl1pPr>
            <a:lvl2pPr>
              <a:defRPr sz="1800"/>
            </a:lvl2pPr>
            <a:lvl3pPr marL="971550" indent="-171450">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Rectangle 6"/>
          <p:cNvSpPr>
            <a:spLocks noGrp="1" noChangeArrowheads="1"/>
          </p:cNvSpPr>
          <p:nvPr>
            <p:ph type="sldNum" sz="quarter" idx="11"/>
          </p:nvPr>
        </p:nvSpPr>
        <p:spPr>
          <a:ln/>
        </p:spPr>
        <p:txBody>
          <a:bodyPr/>
          <a:lstStyle>
            <a:lvl1pPr>
              <a:defRPr/>
            </a:lvl1pPr>
          </a:lstStyle>
          <a:p>
            <a:pPr>
              <a:defRPr/>
            </a:pPr>
            <a:fld id="{F23198E8-5BF6-4909-B291-3F8D10BCBA03}" type="slidenum">
              <a:rPr lang="en-US"/>
              <a:pPr>
                <a:defRPr/>
              </a:pPr>
              <a:t>‹#›</a:t>
            </a:fld>
            <a:endParaRPr lang="en-US" dirty="0"/>
          </a:p>
        </p:txBody>
      </p:sp>
      <p:sp>
        <p:nvSpPr>
          <p:cNvPr id="5" name="Rectangle 4">
            <a:extLst>
              <a:ext uri="{FF2B5EF4-FFF2-40B4-BE49-F238E27FC236}">
                <a16:creationId xmlns:a16="http://schemas.microsoft.com/office/drawing/2014/main" id="{78CB2A6B-EE92-43FA-8C1D-A26361CA3B94}"/>
              </a:ext>
            </a:extLst>
          </p:cNvPr>
          <p:cNvSpPr/>
          <p:nvPr userDrawn="1"/>
        </p:nvSpPr>
        <p:spPr>
          <a:xfrm>
            <a:off x="8001000" y="0"/>
            <a:ext cx="1165704" cy="253916"/>
          </a:xfrm>
          <a:prstGeom prst="rect">
            <a:avLst/>
          </a:prstGeom>
        </p:spPr>
        <p:txBody>
          <a:bodyPr wrap="none">
            <a:spAutoFit/>
          </a:bodyPr>
          <a:lstStyle/>
          <a:p>
            <a:r>
              <a:rPr lang="en-US" sz="1050" kern="0" dirty="0">
                <a:solidFill>
                  <a:srgbClr val="00B050"/>
                </a:solidFill>
              </a:rPr>
              <a:t>UNCLASSIFIED</a:t>
            </a:r>
            <a:endParaRPr lang="en-US" sz="1050" dirty="0"/>
          </a:p>
        </p:txBody>
      </p:sp>
    </p:spTree>
    <p:extLst>
      <p:ext uri="{BB962C8B-B14F-4D97-AF65-F5344CB8AC3E}">
        <p14:creationId xmlns:p14="http://schemas.microsoft.com/office/powerpoint/2010/main" val="198886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82979"/>
            <a:ext cx="7772400" cy="553998"/>
          </a:xfrm>
        </p:spPr>
        <p:txBody>
          <a:bodyPr/>
          <a:lstStyle>
            <a:lvl1pPr>
              <a:defRPr/>
            </a:lvl1pPr>
          </a:lstStyle>
          <a:p>
            <a:r>
              <a:rPr lang="en-US"/>
              <a:t>Master Title</a:t>
            </a:r>
          </a:p>
        </p:txBody>
      </p:sp>
      <p:sp>
        <p:nvSpPr>
          <p:cNvPr id="5" name="Rectangle 6"/>
          <p:cNvSpPr>
            <a:spLocks noGrp="1" noChangeArrowheads="1"/>
          </p:cNvSpPr>
          <p:nvPr>
            <p:ph type="sldNum" sz="quarter" idx="11"/>
          </p:nvPr>
        </p:nvSpPr>
        <p:spPr>
          <a:ln/>
        </p:spPr>
        <p:txBody>
          <a:bodyPr/>
          <a:lstStyle>
            <a:lvl1pPr>
              <a:defRPr/>
            </a:lvl1pPr>
          </a:lstStyle>
          <a:p>
            <a:pPr>
              <a:defRPr/>
            </a:pPr>
            <a:fld id="{D27A1FBF-122C-4E85-A3E8-BC1F1A5F5A14}" type="slidenum">
              <a:rPr lang="en-US">
                <a:solidFill>
                  <a:srgbClr val="000000"/>
                </a:solidFill>
              </a:rPr>
              <a:pPr>
                <a:defRPr/>
              </a:pPr>
              <a:t>‹#›</a:t>
            </a:fld>
            <a:endParaRPr lang="en-US" dirty="0">
              <a:solidFill>
                <a:srgbClr val="000000"/>
              </a:solidFill>
            </a:endParaRPr>
          </a:p>
        </p:txBody>
      </p:sp>
      <p:pic>
        <p:nvPicPr>
          <p:cNvPr id="7" name="Picture 8" descr="cni%20logo%20small"/>
          <p:cNvPicPr>
            <a:picLocks noChangeAspect="1" noChangeArrowheads="1"/>
          </p:cNvPicPr>
          <p:nvPr userDrawn="1"/>
        </p:nvPicPr>
        <p:blipFill>
          <a:blip r:embed="rId2" cstate="print"/>
          <a:srcRect/>
          <a:stretch>
            <a:fillRect/>
          </a:stretch>
        </p:blipFill>
        <p:spPr bwMode="auto">
          <a:xfrm>
            <a:off x="63500" y="65088"/>
            <a:ext cx="927100" cy="925512"/>
          </a:xfrm>
          <a:prstGeom prst="rect">
            <a:avLst/>
          </a:prstGeom>
          <a:noFill/>
          <a:ln w="9525">
            <a:noFill/>
            <a:miter lim="800000"/>
            <a:headEnd/>
            <a:tailEnd/>
          </a:ln>
        </p:spPr>
      </p:pic>
      <p:pic>
        <p:nvPicPr>
          <p:cNvPr id="13" name="Picture 3" descr="C:\Users\timothy.slentz\AppData\Local\Microsoft\Windows\Temporary Internet Files\Content.Outlook\FC3BDP2R\16 CNIC.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58440" y="1572048"/>
            <a:ext cx="3566160" cy="3533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108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94C45613-2A52-470C-BDB5-6DA2B1B03B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93301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tandard Content (CNIC 042018)">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459125"/>
          </a:xfrm>
        </p:spPr>
        <p:txBody>
          <a:bodyPr/>
          <a:lstStyle/>
          <a:p>
            <a:r>
              <a:rPr lang="en-US"/>
              <a:t>Click to edit Master title style</a:t>
            </a:r>
          </a:p>
        </p:txBody>
      </p:sp>
      <p:sp>
        <p:nvSpPr>
          <p:cNvPr id="3" name="Content Placeholder 2"/>
          <p:cNvSpPr>
            <a:spLocks noGrp="1"/>
          </p:cNvSpPr>
          <p:nvPr>
            <p:ph sz="half" idx="1"/>
          </p:nvPr>
        </p:nvSpPr>
        <p:spPr>
          <a:xfrm>
            <a:off x="381000" y="1219200"/>
            <a:ext cx="8305800" cy="5019675"/>
          </a:xfrm>
        </p:spPr>
        <p:txBody>
          <a:bodyPr/>
          <a:lstStyle>
            <a:lvl1pPr>
              <a:defRPr sz="1800"/>
            </a:lvl1pPr>
            <a:lvl2pPr>
              <a:defRPr sz="1800"/>
            </a:lvl2pPr>
            <a:lvl3pPr marL="971550" indent="-171450">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Rectangle 6"/>
          <p:cNvSpPr>
            <a:spLocks noGrp="1" noChangeArrowheads="1"/>
          </p:cNvSpPr>
          <p:nvPr>
            <p:ph type="sldNum" sz="quarter" idx="11"/>
          </p:nvPr>
        </p:nvSpPr>
        <p:spPr>
          <a:ln/>
        </p:spPr>
        <p:txBody>
          <a:bodyPr/>
          <a:lstStyle>
            <a:lvl1pPr>
              <a:defRPr/>
            </a:lvl1pPr>
          </a:lstStyle>
          <a:p>
            <a:pPr>
              <a:defRPr/>
            </a:pPr>
            <a:fld id="{F23198E8-5BF6-4909-B291-3F8D10BCBA03}" type="slidenum">
              <a:rPr lang="en-US"/>
              <a:pPr>
                <a:defRPr/>
              </a:pPr>
              <a:t>‹#›</a:t>
            </a:fld>
            <a:endParaRPr lang="en-US" dirty="0"/>
          </a:p>
        </p:txBody>
      </p:sp>
      <p:sp>
        <p:nvSpPr>
          <p:cNvPr id="5" name="Rectangle 4">
            <a:extLst>
              <a:ext uri="{FF2B5EF4-FFF2-40B4-BE49-F238E27FC236}">
                <a16:creationId xmlns:a16="http://schemas.microsoft.com/office/drawing/2014/main" id="{78CB2A6B-EE92-43FA-8C1D-A26361CA3B94}"/>
              </a:ext>
            </a:extLst>
          </p:cNvPr>
          <p:cNvSpPr/>
          <p:nvPr userDrawn="1"/>
        </p:nvSpPr>
        <p:spPr>
          <a:xfrm>
            <a:off x="8001000" y="0"/>
            <a:ext cx="1165704" cy="253916"/>
          </a:xfrm>
          <a:prstGeom prst="rect">
            <a:avLst/>
          </a:prstGeom>
        </p:spPr>
        <p:txBody>
          <a:bodyPr wrap="none">
            <a:spAutoFit/>
          </a:bodyPr>
          <a:lstStyle/>
          <a:p>
            <a:r>
              <a:rPr lang="en-US" sz="1050" kern="0" dirty="0">
                <a:solidFill>
                  <a:srgbClr val="00B050"/>
                </a:solidFill>
              </a:rPr>
              <a:t>UNCLASSIFIED</a:t>
            </a:r>
            <a:endParaRPr lang="en-US" sz="1050" dirty="0"/>
          </a:p>
        </p:txBody>
      </p:sp>
    </p:spTree>
    <p:extLst>
      <p:ext uri="{BB962C8B-B14F-4D97-AF65-F5344CB8AC3E}">
        <p14:creationId xmlns:p14="http://schemas.microsoft.com/office/powerpoint/2010/main" val="310338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ndard Content (CNIC 042018)">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242719"/>
            <a:ext cx="7772400" cy="430887"/>
          </a:xfrm>
        </p:spPr>
        <p:txBody>
          <a:bodyPr/>
          <a:lstStyle>
            <a:lvl1pPr>
              <a:defRPr/>
            </a:lvl1pPr>
          </a:lstStyle>
          <a:p>
            <a:r>
              <a:rPr lang="en-US"/>
              <a:t>Click to edit Quad Title</a:t>
            </a:r>
          </a:p>
        </p:txBody>
      </p:sp>
      <p:sp>
        <p:nvSpPr>
          <p:cNvPr id="3" name="Content Placeholder 2"/>
          <p:cNvSpPr>
            <a:spLocks noGrp="1"/>
          </p:cNvSpPr>
          <p:nvPr>
            <p:ph sz="half" idx="1" hasCustomPrompt="1"/>
          </p:nvPr>
        </p:nvSpPr>
        <p:spPr>
          <a:xfrm>
            <a:off x="228600" y="1126816"/>
            <a:ext cx="4283384" cy="2514599"/>
          </a:xfrm>
        </p:spPr>
        <p:txBody>
          <a:bodyPr/>
          <a:lstStyle>
            <a:lvl1pPr>
              <a:defRPr sz="1200"/>
            </a:lvl1pPr>
            <a:lvl2pPr>
              <a:defRPr sz="1200"/>
            </a:lvl2pPr>
            <a:lvl3pPr marL="971550" indent="-171450">
              <a:defRPr sz="1200"/>
            </a:lvl3pPr>
            <a:lvl4pPr>
              <a:defRPr sz="1800"/>
            </a:lvl4pPr>
            <a:lvl5pPr>
              <a:defRPr sz="1800"/>
            </a:lvl5pPr>
            <a:lvl6pPr>
              <a:defRPr sz="1800"/>
            </a:lvl6pPr>
            <a:lvl7pPr>
              <a:defRPr sz="1800"/>
            </a:lvl7pPr>
            <a:lvl8pPr>
              <a:defRPr sz="1800"/>
            </a:lvl8pPr>
            <a:lvl9pPr>
              <a:defRPr sz="1800"/>
            </a:lvl9pPr>
          </a:lstStyle>
          <a:p>
            <a:pPr lvl="0"/>
            <a:r>
              <a:rPr lang="en-US"/>
              <a:t>Click to edit Quad text styles</a:t>
            </a:r>
          </a:p>
          <a:p>
            <a:pPr lvl="1"/>
            <a:r>
              <a:rPr lang="en-US"/>
              <a:t>Second level</a:t>
            </a:r>
          </a:p>
          <a:p>
            <a:pPr lvl="2"/>
            <a:r>
              <a:rPr lang="en-US"/>
              <a:t>Third level</a:t>
            </a:r>
          </a:p>
        </p:txBody>
      </p:sp>
      <p:sp>
        <p:nvSpPr>
          <p:cNvPr id="6" name="Rectangle 6"/>
          <p:cNvSpPr>
            <a:spLocks noGrp="1" noChangeArrowheads="1"/>
          </p:cNvSpPr>
          <p:nvPr>
            <p:ph type="sldNum" sz="quarter" idx="11"/>
          </p:nvPr>
        </p:nvSpPr>
        <p:spPr>
          <a:ln/>
        </p:spPr>
        <p:txBody>
          <a:bodyPr/>
          <a:lstStyle>
            <a:lvl1pPr>
              <a:defRPr/>
            </a:lvl1pPr>
          </a:lstStyle>
          <a:p>
            <a:pPr>
              <a:defRPr/>
            </a:pPr>
            <a:fld id="{F23198E8-5BF6-4909-B291-3F8D10BCBA03}" type="slidenum">
              <a:rPr lang="en-US"/>
              <a:pPr>
                <a:defRPr/>
              </a:pPr>
              <a:t>‹#›</a:t>
            </a:fld>
            <a:endParaRPr lang="en-US" dirty="0"/>
          </a:p>
        </p:txBody>
      </p:sp>
      <p:cxnSp>
        <p:nvCxnSpPr>
          <p:cNvPr id="5" name="Straight Connector 4"/>
          <p:cNvCxnSpPr/>
          <p:nvPr userDrawn="1"/>
        </p:nvCxnSpPr>
        <p:spPr bwMode="auto">
          <a:xfrm>
            <a:off x="4572000" y="1143000"/>
            <a:ext cx="0" cy="5105400"/>
          </a:xfrm>
          <a:prstGeom prst="line">
            <a:avLst/>
          </a:prstGeom>
          <a:solidFill>
            <a:srgbClr val="FFFF99"/>
          </a:solidFill>
          <a:ln w="38100" cap="flat" cmpd="sng" algn="ctr">
            <a:solidFill>
              <a:srgbClr val="002060"/>
            </a:solidFill>
            <a:prstDash val="solid"/>
            <a:round/>
            <a:headEnd type="none" w="med" len="med"/>
            <a:tailEnd type="none" w="med" len="med"/>
          </a:ln>
          <a:effectLst/>
        </p:spPr>
      </p:cxnSp>
      <p:cxnSp>
        <p:nvCxnSpPr>
          <p:cNvPr id="7" name="Straight Connector 6"/>
          <p:cNvCxnSpPr/>
          <p:nvPr userDrawn="1"/>
        </p:nvCxnSpPr>
        <p:spPr bwMode="auto">
          <a:xfrm>
            <a:off x="304800" y="3695700"/>
            <a:ext cx="8763000" cy="0"/>
          </a:xfrm>
          <a:prstGeom prst="line">
            <a:avLst/>
          </a:prstGeom>
          <a:solidFill>
            <a:srgbClr val="FFFF99"/>
          </a:solidFill>
          <a:ln w="38100" cap="flat" cmpd="sng" algn="ctr">
            <a:solidFill>
              <a:srgbClr val="002060"/>
            </a:solidFill>
            <a:prstDash val="solid"/>
            <a:round/>
            <a:headEnd type="none" w="med" len="med"/>
            <a:tailEnd type="none" w="med" len="med"/>
          </a:ln>
          <a:effectLst/>
        </p:spPr>
      </p:cxnSp>
      <p:sp>
        <p:nvSpPr>
          <p:cNvPr id="10" name="Content Placeholder 2"/>
          <p:cNvSpPr>
            <a:spLocks noGrp="1"/>
          </p:cNvSpPr>
          <p:nvPr>
            <p:ph sz="half" idx="12" hasCustomPrompt="1"/>
          </p:nvPr>
        </p:nvSpPr>
        <p:spPr>
          <a:xfrm>
            <a:off x="4637748" y="1126816"/>
            <a:ext cx="4305300" cy="2514600"/>
          </a:xfrm>
        </p:spPr>
        <p:txBody>
          <a:bodyPr/>
          <a:lstStyle>
            <a:lvl1pPr>
              <a:defRPr sz="1200"/>
            </a:lvl1pPr>
            <a:lvl2pPr>
              <a:defRPr sz="1200"/>
            </a:lvl2pPr>
            <a:lvl3pPr marL="971550" indent="-171450">
              <a:defRPr sz="1200"/>
            </a:lvl3pPr>
            <a:lvl4pPr>
              <a:defRPr sz="1800"/>
            </a:lvl4pPr>
            <a:lvl5pPr>
              <a:defRPr sz="1800"/>
            </a:lvl5pPr>
            <a:lvl6pPr>
              <a:defRPr sz="1800"/>
            </a:lvl6pPr>
            <a:lvl7pPr>
              <a:defRPr sz="1800"/>
            </a:lvl7pPr>
            <a:lvl8pPr>
              <a:defRPr sz="1800"/>
            </a:lvl8pPr>
            <a:lvl9pPr>
              <a:defRPr sz="1800"/>
            </a:lvl9pPr>
          </a:lstStyle>
          <a:p>
            <a:pPr lvl="0"/>
            <a:r>
              <a:rPr lang="en-US"/>
              <a:t>Click to edit Quad text styles</a:t>
            </a:r>
          </a:p>
          <a:p>
            <a:pPr lvl="1"/>
            <a:r>
              <a:rPr lang="en-US"/>
              <a:t>Second level</a:t>
            </a:r>
          </a:p>
          <a:p>
            <a:pPr lvl="2"/>
            <a:r>
              <a:rPr lang="en-US"/>
              <a:t>Third level</a:t>
            </a:r>
          </a:p>
        </p:txBody>
      </p:sp>
      <p:sp>
        <p:nvSpPr>
          <p:cNvPr id="11" name="Content Placeholder 2"/>
          <p:cNvSpPr>
            <a:spLocks noGrp="1"/>
          </p:cNvSpPr>
          <p:nvPr>
            <p:ph sz="half" idx="13" hasCustomPrompt="1"/>
          </p:nvPr>
        </p:nvSpPr>
        <p:spPr>
          <a:xfrm>
            <a:off x="228600" y="3761448"/>
            <a:ext cx="4283384" cy="2438399"/>
          </a:xfrm>
        </p:spPr>
        <p:txBody>
          <a:bodyPr/>
          <a:lstStyle>
            <a:lvl1pPr>
              <a:defRPr sz="1200"/>
            </a:lvl1pPr>
            <a:lvl2pPr>
              <a:defRPr sz="1200"/>
            </a:lvl2pPr>
            <a:lvl3pPr marL="971550" indent="-171450">
              <a:defRPr sz="1200"/>
            </a:lvl3pPr>
            <a:lvl4pPr>
              <a:defRPr sz="1800"/>
            </a:lvl4pPr>
            <a:lvl5pPr>
              <a:defRPr sz="1800"/>
            </a:lvl5pPr>
            <a:lvl6pPr>
              <a:defRPr sz="1800"/>
            </a:lvl6pPr>
            <a:lvl7pPr>
              <a:defRPr sz="1800"/>
            </a:lvl7pPr>
            <a:lvl8pPr>
              <a:defRPr sz="1800"/>
            </a:lvl8pPr>
            <a:lvl9pPr>
              <a:defRPr sz="1800"/>
            </a:lvl9pPr>
          </a:lstStyle>
          <a:p>
            <a:pPr lvl="0"/>
            <a:r>
              <a:rPr lang="en-US"/>
              <a:t>Click to edit Quad text styles</a:t>
            </a:r>
          </a:p>
          <a:p>
            <a:pPr lvl="1"/>
            <a:r>
              <a:rPr lang="en-US"/>
              <a:t>Second level</a:t>
            </a:r>
          </a:p>
          <a:p>
            <a:pPr lvl="2"/>
            <a:r>
              <a:rPr lang="en-US"/>
              <a:t>Third level</a:t>
            </a:r>
          </a:p>
        </p:txBody>
      </p:sp>
      <p:sp>
        <p:nvSpPr>
          <p:cNvPr id="12" name="Content Placeholder 2"/>
          <p:cNvSpPr>
            <a:spLocks noGrp="1"/>
          </p:cNvSpPr>
          <p:nvPr>
            <p:ph sz="half" idx="14" hasCustomPrompt="1"/>
          </p:nvPr>
        </p:nvSpPr>
        <p:spPr>
          <a:xfrm>
            <a:off x="4643480" y="3761449"/>
            <a:ext cx="4271920" cy="2438399"/>
          </a:xfrm>
        </p:spPr>
        <p:txBody>
          <a:bodyPr/>
          <a:lstStyle>
            <a:lvl1pPr>
              <a:defRPr sz="1200"/>
            </a:lvl1pPr>
            <a:lvl2pPr>
              <a:defRPr sz="1200"/>
            </a:lvl2pPr>
            <a:lvl3pPr marL="971550" indent="-171450">
              <a:defRPr sz="1200"/>
            </a:lvl3pPr>
            <a:lvl4pPr>
              <a:defRPr sz="1800"/>
            </a:lvl4pPr>
            <a:lvl5pPr>
              <a:defRPr sz="1800"/>
            </a:lvl5pPr>
            <a:lvl6pPr>
              <a:defRPr sz="1800"/>
            </a:lvl6pPr>
            <a:lvl7pPr>
              <a:defRPr sz="1800"/>
            </a:lvl7pPr>
            <a:lvl8pPr>
              <a:defRPr sz="1800"/>
            </a:lvl8pPr>
            <a:lvl9pPr>
              <a:defRPr sz="1800"/>
            </a:lvl9pPr>
          </a:lstStyle>
          <a:p>
            <a:pPr lvl="0"/>
            <a:r>
              <a:rPr lang="en-US"/>
              <a:t>Click to edit Quad text styles</a:t>
            </a:r>
          </a:p>
          <a:p>
            <a:pPr lvl="1"/>
            <a:r>
              <a:rPr lang="en-US"/>
              <a:t>Second level</a:t>
            </a:r>
          </a:p>
          <a:p>
            <a:pPr lvl="2"/>
            <a:r>
              <a:rPr lang="en-US"/>
              <a:t>Third level</a:t>
            </a:r>
          </a:p>
        </p:txBody>
      </p:sp>
      <p:sp>
        <p:nvSpPr>
          <p:cNvPr id="13" name="Rectangle 12">
            <a:extLst>
              <a:ext uri="{FF2B5EF4-FFF2-40B4-BE49-F238E27FC236}">
                <a16:creationId xmlns:a16="http://schemas.microsoft.com/office/drawing/2014/main" id="{A71A45FB-E8B8-4502-8E02-1D30FDE16319}"/>
              </a:ext>
            </a:extLst>
          </p:cNvPr>
          <p:cNvSpPr/>
          <p:nvPr userDrawn="1"/>
        </p:nvSpPr>
        <p:spPr>
          <a:xfrm>
            <a:off x="8001000" y="0"/>
            <a:ext cx="1165704" cy="253916"/>
          </a:xfrm>
          <a:prstGeom prst="rect">
            <a:avLst/>
          </a:prstGeom>
        </p:spPr>
        <p:txBody>
          <a:bodyPr wrap="none">
            <a:spAutoFit/>
          </a:bodyPr>
          <a:lstStyle/>
          <a:p>
            <a:r>
              <a:rPr lang="en-US" sz="1050" kern="0" dirty="0">
                <a:solidFill>
                  <a:srgbClr val="00B050"/>
                </a:solidFill>
              </a:rPr>
              <a:t>UNCLASSIFIED</a:t>
            </a:r>
            <a:endParaRPr lang="en-US" sz="1050" dirty="0"/>
          </a:p>
        </p:txBody>
      </p:sp>
    </p:spTree>
    <p:extLst>
      <p:ext uri="{BB962C8B-B14F-4D97-AF65-F5344CB8AC3E}">
        <p14:creationId xmlns:p14="http://schemas.microsoft.com/office/powerpoint/2010/main" val="219560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CNIC 042018)">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2000" y="5014556"/>
            <a:ext cx="7772400" cy="430887"/>
          </a:xfrm>
        </p:spPr>
        <p:txBody>
          <a:bodyPr/>
          <a:lstStyle>
            <a:lvl1pPr>
              <a:defRPr baseline="0"/>
            </a:lvl1pPr>
          </a:lstStyle>
          <a:p>
            <a:r>
              <a:rPr lang="en-US"/>
              <a:t>Click to Edit Closing (Backups/Questions?)</a:t>
            </a:r>
          </a:p>
        </p:txBody>
      </p:sp>
      <p:sp>
        <p:nvSpPr>
          <p:cNvPr id="5" name="Rectangle 6"/>
          <p:cNvSpPr>
            <a:spLocks noGrp="1" noChangeArrowheads="1"/>
          </p:cNvSpPr>
          <p:nvPr>
            <p:ph type="sldNum" sz="quarter" idx="11"/>
          </p:nvPr>
        </p:nvSpPr>
        <p:spPr>
          <a:ln/>
        </p:spPr>
        <p:txBody>
          <a:bodyPr/>
          <a:lstStyle>
            <a:lvl1pPr>
              <a:defRPr sz="1200" b="1"/>
            </a:lvl1pPr>
          </a:lstStyle>
          <a:p>
            <a:pPr>
              <a:defRPr/>
            </a:pPr>
            <a:fld id="{D27A1FBF-122C-4E85-A3E8-BC1F1A5F5A14}" type="slidenum">
              <a:rPr lang="en-US" smtClean="0"/>
              <a:pPr>
                <a:defRPr/>
              </a:pPr>
              <a:t>‹#›</a:t>
            </a:fld>
            <a:endParaRPr lang="en-US" dirty="0"/>
          </a:p>
        </p:txBody>
      </p:sp>
      <p:pic>
        <p:nvPicPr>
          <p:cNvPr id="13" name="Picture 3" descr="C:\Users\timothy.slentz\AppData\Local\Microsoft\Windows\Temporary Internet Files\Content.Outlook\FC3BDP2R\16 CNIC.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58440" y="1295400"/>
            <a:ext cx="3566160" cy="35333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bwMode="auto">
          <a:xfrm>
            <a:off x="0" y="0"/>
            <a:ext cx="1066800" cy="10668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Times New Roman" pitchFamily="18" charset="0"/>
            </a:endParaRPr>
          </a:p>
        </p:txBody>
      </p:sp>
    </p:spTree>
    <p:extLst>
      <p:ext uri="{BB962C8B-B14F-4D97-AF65-F5344CB8AC3E}">
        <p14:creationId xmlns:p14="http://schemas.microsoft.com/office/powerpoint/2010/main" val="4035522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CNIC 042018)">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465330"/>
            <a:ext cx="7772400" cy="800219"/>
          </a:xfrm>
        </p:spPr>
        <p:txBody>
          <a:bodyPr/>
          <a:lstStyle>
            <a:lvl1pPr>
              <a:defRPr sz="2800"/>
            </a:lvl1pPr>
          </a:lstStyle>
          <a:p>
            <a:r>
              <a:rPr lang="en-US"/>
              <a:t>Click to Edit Briefing Title</a:t>
            </a:r>
            <a:br>
              <a:rPr lang="en-US"/>
            </a:br>
            <a:r>
              <a:rPr lang="en-US" sz="2400"/>
              <a:t>Briefing Subtitle</a:t>
            </a:r>
            <a:endParaRPr lang="en-US"/>
          </a:p>
        </p:txBody>
      </p:sp>
      <p:sp>
        <p:nvSpPr>
          <p:cNvPr id="3" name="Subtitle 2"/>
          <p:cNvSpPr>
            <a:spLocks noGrp="1"/>
          </p:cNvSpPr>
          <p:nvPr>
            <p:ph type="subTitle" idx="1" hasCustomPrompt="1"/>
          </p:nvPr>
        </p:nvSpPr>
        <p:spPr>
          <a:xfrm>
            <a:off x="1371600" y="3886200"/>
            <a:ext cx="6400800" cy="9144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Briefer’s Name and Title</a:t>
            </a:r>
          </a:p>
          <a:p>
            <a:r>
              <a:rPr lang="en-US"/>
              <a:t>Briefer’s Organization</a:t>
            </a:r>
          </a:p>
          <a:p>
            <a:r>
              <a:rPr lang="en-US"/>
              <a:t>DD Month YYYY</a:t>
            </a:r>
          </a:p>
        </p:txBody>
      </p:sp>
      <p:sp>
        <p:nvSpPr>
          <p:cNvPr id="5" name="Rectangle 6"/>
          <p:cNvSpPr>
            <a:spLocks noGrp="1" noChangeArrowheads="1"/>
          </p:cNvSpPr>
          <p:nvPr>
            <p:ph type="sldNum" sz="quarter" idx="11"/>
          </p:nvPr>
        </p:nvSpPr>
        <p:spPr>
          <a:ln/>
        </p:spPr>
        <p:txBody>
          <a:bodyPr/>
          <a:lstStyle>
            <a:lvl1pPr>
              <a:defRPr sz="1200" b="1"/>
            </a:lvl1pPr>
          </a:lstStyle>
          <a:p>
            <a:pPr>
              <a:defRPr/>
            </a:pPr>
            <a:fld id="{D27A1FBF-122C-4E85-A3E8-BC1F1A5F5A14}" type="slidenum">
              <a:rPr lang="en-US" smtClean="0"/>
              <a:pPr>
                <a:defRPr/>
              </a:pPr>
              <a:t>‹#›</a:t>
            </a:fld>
            <a:endParaRPr lang="en-US" dirty="0"/>
          </a:p>
        </p:txBody>
      </p:sp>
      <p:pic>
        <p:nvPicPr>
          <p:cNvPr id="7" name="Picture 8" descr="cni%20logo%20small"/>
          <p:cNvPicPr>
            <a:picLocks noChangeAspect="1" noChangeArrowheads="1"/>
          </p:cNvPicPr>
          <p:nvPr userDrawn="1"/>
        </p:nvPicPr>
        <p:blipFill>
          <a:blip r:embed="rId2" cstate="print"/>
          <a:srcRect/>
          <a:stretch>
            <a:fillRect/>
          </a:stretch>
        </p:blipFill>
        <p:spPr bwMode="auto">
          <a:xfrm>
            <a:off x="63501" y="65088"/>
            <a:ext cx="927100" cy="925512"/>
          </a:xfrm>
          <a:prstGeom prst="rect">
            <a:avLst/>
          </a:prstGeom>
          <a:noFill/>
          <a:ln w="9525">
            <a:noFill/>
            <a:miter lim="800000"/>
            <a:headEnd/>
            <a:tailEnd/>
          </a:ln>
        </p:spPr>
      </p:pic>
    </p:spTree>
    <p:extLst>
      <p:ext uri="{BB962C8B-B14F-4D97-AF65-F5344CB8AC3E}">
        <p14:creationId xmlns:p14="http://schemas.microsoft.com/office/powerpoint/2010/main" val="1655952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Content (CNIC 042018)">
    <p:spTree>
      <p:nvGrpSpPr>
        <p:cNvPr id="1" name=""/>
        <p:cNvGrpSpPr/>
        <p:nvPr/>
      </p:nvGrpSpPr>
      <p:grpSpPr>
        <a:xfrm>
          <a:off x="0" y="0"/>
          <a:ext cx="0" cy="0"/>
          <a:chOff x="0" y="0"/>
          <a:chExt cx="0" cy="0"/>
        </a:xfrm>
      </p:grpSpPr>
      <p:sp>
        <p:nvSpPr>
          <p:cNvPr id="2" name="Title 1"/>
          <p:cNvSpPr>
            <a:spLocks noGrp="1"/>
          </p:cNvSpPr>
          <p:nvPr>
            <p:ph type="title"/>
          </p:nvPr>
        </p:nvSpPr>
        <p:spPr>
          <a:xfrm>
            <a:off x="1143000" y="242721"/>
            <a:ext cx="7772400" cy="430887"/>
          </a:xfrm>
        </p:spPr>
        <p:txBody>
          <a:bodyPr/>
          <a:lstStyle/>
          <a:p>
            <a:r>
              <a:rPr lang="en-US"/>
              <a:t>Click to edit Master title style</a:t>
            </a:r>
          </a:p>
        </p:txBody>
      </p:sp>
      <p:sp>
        <p:nvSpPr>
          <p:cNvPr id="3" name="Content Placeholder 2"/>
          <p:cNvSpPr>
            <a:spLocks noGrp="1"/>
          </p:cNvSpPr>
          <p:nvPr>
            <p:ph sz="half" idx="1"/>
          </p:nvPr>
        </p:nvSpPr>
        <p:spPr>
          <a:xfrm>
            <a:off x="381000" y="1219200"/>
            <a:ext cx="8305800" cy="5019675"/>
          </a:xfrm>
        </p:spPr>
        <p:txBody>
          <a:bodyPr/>
          <a:lstStyle>
            <a:lvl1pPr>
              <a:defRPr sz="1800"/>
            </a:lvl1pPr>
            <a:lvl2pPr>
              <a:defRPr sz="1800"/>
            </a:lvl2pPr>
            <a:lvl3pPr marL="971550" indent="-171450">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Rectangle 6"/>
          <p:cNvSpPr>
            <a:spLocks noGrp="1" noChangeArrowheads="1"/>
          </p:cNvSpPr>
          <p:nvPr>
            <p:ph type="sldNum" sz="quarter" idx="11"/>
          </p:nvPr>
        </p:nvSpPr>
        <p:spPr>
          <a:ln/>
        </p:spPr>
        <p:txBody>
          <a:bodyPr/>
          <a:lstStyle>
            <a:lvl1pPr>
              <a:defRPr/>
            </a:lvl1pPr>
          </a:lstStyle>
          <a:p>
            <a:pPr>
              <a:defRPr/>
            </a:pPr>
            <a:fld id="{F23198E8-5BF6-4909-B291-3F8D10BCBA03}" type="slidenum">
              <a:rPr lang="en-US"/>
              <a:pPr>
                <a:defRPr/>
              </a:pPr>
              <a:t>‹#›</a:t>
            </a:fld>
            <a:endParaRPr lang="en-US" dirty="0"/>
          </a:p>
        </p:txBody>
      </p:sp>
      <p:sp>
        <p:nvSpPr>
          <p:cNvPr id="5" name="Rectangle 4">
            <a:extLst>
              <a:ext uri="{FF2B5EF4-FFF2-40B4-BE49-F238E27FC236}">
                <a16:creationId xmlns:a16="http://schemas.microsoft.com/office/drawing/2014/main" id="{5680B768-62EF-4975-9327-8AE6967BCD9B}"/>
              </a:ext>
            </a:extLst>
          </p:cNvPr>
          <p:cNvSpPr/>
          <p:nvPr userDrawn="1"/>
        </p:nvSpPr>
        <p:spPr>
          <a:xfrm>
            <a:off x="8001000" y="0"/>
            <a:ext cx="1165704" cy="253916"/>
          </a:xfrm>
          <a:prstGeom prst="rect">
            <a:avLst/>
          </a:prstGeom>
        </p:spPr>
        <p:txBody>
          <a:bodyPr wrap="none">
            <a:spAutoFit/>
          </a:bodyPr>
          <a:lstStyle/>
          <a:p>
            <a:r>
              <a:rPr lang="en-US" sz="1050" kern="0" dirty="0">
                <a:solidFill>
                  <a:srgbClr val="00B050"/>
                </a:solidFill>
              </a:rPr>
              <a:t>UNCLASSIFIED</a:t>
            </a:r>
            <a:endParaRPr lang="en-US" sz="1050" dirty="0"/>
          </a:p>
        </p:txBody>
      </p:sp>
    </p:spTree>
    <p:extLst>
      <p:ext uri="{BB962C8B-B14F-4D97-AF65-F5344CB8AC3E}">
        <p14:creationId xmlns:p14="http://schemas.microsoft.com/office/powerpoint/2010/main" val="2774257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tandard Content (CNIC 042018)">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242721"/>
            <a:ext cx="7772400" cy="430887"/>
          </a:xfrm>
        </p:spPr>
        <p:txBody>
          <a:bodyPr/>
          <a:lstStyle>
            <a:lvl1pPr>
              <a:defRPr/>
            </a:lvl1pPr>
          </a:lstStyle>
          <a:p>
            <a:r>
              <a:rPr lang="en-US"/>
              <a:t>Click to edit Quad Title</a:t>
            </a:r>
          </a:p>
        </p:txBody>
      </p:sp>
      <p:sp>
        <p:nvSpPr>
          <p:cNvPr id="3" name="Content Placeholder 2"/>
          <p:cNvSpPr>
            <a:spLocks noGrp="1"/>
          </p:cNvSpPr>
          <p:nvPr>
            <p:ph sz="half" idx="1" hasCustomPrompt="1"/>
          </p:nvPr>
        </p:nvSpPr>
        <p:spPr>
          <a:xfrm>
            <a:off x="228601" y="1126818"/>
            <a:ext cx="4283384" cy="2514599"/>
          </a:xfrm>
        </p:spPr>
        <p:txBody>
          <a:bodyPr/>
          <a:lstStyle>
            <a:lvl1pPr>
              <a:defRPr sz="1200"/>
            </a:lvl1pPr>
            <a:lvl2pPr>
              <a:defRPr sz="1200"/>
            </a:lvl2pPr>
            <a:lvl3pPr marL="971550" indent="-171450">
              <a:defRPr sz="1200"/>
            </a:lvl3pPr>
            <a:lvl4pPr>
              <a:defRPr sz="1800"/>
            </a:lvl4pPr>
            <a:lvl5pPr>
              <a:defRPr sz="1800"/>
            </a:lvl5pPr>
            <a:lvl6pPr>
              <a:defRPr sz="1800"/>
            </a:lvl6pPr>
            <a:lvl7pPr>
              <a:defRPr sz="1800"/>
            </a:lvl7pPr>
            <a:lvl8pPr>
              <a:defRPr sz="1800"/>
            </a:lvl8pPr>
            <a:lvl9pPr>
              <a:defRPr sz="1800"/>
            </a:lvl9pPr>
          </a:lstStyle>
          <a:p>
            <a:pPr lvl="0"/>
            <a:r>
              <a:rPr lang="en-US"/>
              <a:t>Click to edit Quad text styles</a:t>
            </a:r>
          </a:p>
          <a:p>
            <a:pPr lvl="1"/>
            <a:r>
              <a:rPr lang="en-US"/>
              <a:t>Second level</a:t>
            </a:r>
          </a:p>
          <a:p>
            <a:pPr lvl="2"/>
            <a:r>
              <a:rPr lang="en-US"/>
              <a:t>Third level</a:t>
            </a:r>
          </a:p>
        </p:txBody>
      </p:sp>
      <p:sp>
        <p:nvSpPr>
          <p:cNvPr id="6" name="Rectangle 6"/>
          <p:cNvSpPr>
            <a:spLocks noGrp="1" noChangeArrowheads="1"/>
          </p:cNvSpPr>
          <p:nvPr>
            <p:ph type="sldNum" sz="quarter" idx="11"/>
          </p:nvPr>
        </p:nvSpPr>
        <p:spPr>
          <a:ln/>
        </p:spPr>
        <p:txBody>
          <a:bodyPr/>
          <a:lstStyle>
            <a:lvl1pPr>
              <a:defRPr/>
            </a:lvl1pPr>
          </a:lstStyle>
          <a:p>
            <a:pPr>
              <a:defRPr/>
            </a:pPr>
            <a:fld id="{F23198E8-5BF6-4909-B291-3F8D10BCBA03}" type="slidenum">
              <a:rPr lang="en-US"/>
              <a:pPr>
                <a:defRPr/>
              </a:pPr>
              <a:t>‹#›</a:t>
            </a:fld>
            <a:endParaRPr lang="en-US" dirty="0"/>
          </a:p>
        </p:txBody>
      </p:sp>
      <p:cxnSp>
        <p:nvCxnSpPr>
          <p:cNvPr id="5" name="Straight Connector 4"/>
          <p:cNvCxnSpPr/>
          <p:nvPr userDrawn="1"/>
        </p:nvCxnSpPr>
        <p:spPr bwMode="auto">
          <a:xfrm>
            <a:off x="4572000" y="1143000"/>
            <a:ext cx="0" cy="5105400"/>
          </a:xfrm>
          <a:prstGeom prst="line">
            <a:avLst/>
          </a:prstGeom>
          <a:solidFill>
            <a:srgbClr val="FFFF99"/>
          </a:solidFill>
          <a:ln w="38100" cap="flat" cmpd="sng" algn="ctr">
            <a:solidFill>
              <a:srgbClr val="002060"/>
            </a:solidFill>
            <a:prstDash val="solid"/>
            <a:round/>
            <a:headEnd type="none" w="med" len="med"/>
            <a:tailEnd type="none" w="med" len="med"/>
          </a:ln>
          <a:effectLst/>
        </p:spPr>
      </p:cxnSp>
      <p:cxnSp>
        <p:nvCxnSpPr>
          <p:cNvPr id="7" name="Straight Connector 6"/>
          <p:cNvCxnSpPr/>
          <p:nvPr userDrawn="1"/>
        </p:nvCxnSpPr>
        <p:spPr bwMode="auto">
          <a:xfrm>
            <a:off x="304800" y="3695700"/>
            <a:ext cx="8763000" cy="0"/>
          </a:xfrm>
          <a:prstGeom prst="line">
            <a:avLst/>
          </a:prstGeom>
          <a:solidFill>
            <a:srgbClr val="FFFF99"/>
          </a:solidFill>
          <a:ln w="38100" cap="flat" cmpd="sng" algn="ctr">
            <a:solidFill>
              <a:srgbClr val="002060"/>
            </a:solidFill>
            <a:prstDash val="solid"/>
            <a:round/>
            <a:headEnd type="none" w="med" len="med"/>
            <a:tailEnd type="none" w="med" len="med"/>
          </a:ln>
          <a:effectLst/>
        </p:spPr>
      </p:cxnSp>
      <p:sp>
        <p:nvSpPr>
          <p:cNvPr id="10" name="Content Placeholder 2"/>
          <p:cNvSpPr>
            <a:spLocks noGrp="1"/>
          </p:cNvSpPr>
          <p:nvPr>
            <p:ph sz="half" idx="12" hasCustomPrompt="1"/>
          </p:nvPr>
        </p:nvSpPr>
        <p:spPr>
          <a:xfrm>
            <a:off x="4637748" y="1126816"/>
            <a:ext cx="4305300" cy="2514600"/>
          </a:xfrm>
        </p:spPr>
        <p:txBody>
          <a:bodyPr/>
          <a:lstStyle>
            <a:lvl1pPr>
              <a:defRPr sz="1200"/>
            </a:lvl1pPr>
            <a:lvl2pPr>
              <a:defRPr sz="1200"/>
            </a:lvl2pPr>
            <a:lvl3pPr marL="971550" indent="-171450">
              <a:defRPr sz="1200"/>
            </a:lvl3pPr>
            <a:lvl4pPr>
              <a:defRPr sz="1800"/>
            </a:lvl4pPr>
            <a:lvl5pPr>
              <a:defRPr sz="1800"/>
            </a:lvl5pPr>
            <a:lvl6pPr>
              <a:defRPr sz="1800"/>
            </a:lvl6pPr>
            <a:lvl7pPr>
              <a:defRPr sz="1800"/>
            </a:lvl7pPr>
            <a:lvl8pPr>
              <a:defRPr sz="1800"/>
            </a:lvl8pPr>
            <a:lvl9pPr>
              <a:defRPr sz="1800"/>
            </a:lvl9pPr>
          </a:lstStyle>
          <a:p>
            <a:pPr lvl="0"/>
            <a:r>
              <a:rPr lang="en-US"/>
              <a:t>Click to edit Quad text styles</a:t>
            </a:r>
          </a:p>
          <a:p>
            <a:pPr lvl="1"/>
            <a:r>
              <a:rPr lang="en-US"/>
              <a:t>Second level</a:t>
            </a:r>
          </a:p>
          <a:p>
            <a:pPr lvl="2"/>
            <a:r>
              <a:rPr lang="en-US"/>
              <a:t>Third level</a:t>
            </a:r>
          </a:p>
        </p:txBody>
      </p:sp>
      <p:sp>
        <p:nvSpPr>
          <p:cNvPr id="11" name="Content Placeholder 2"/>
          <p:cNvSpPr>
            <a:spLocks noGrp="1"/>
          </p:cNvSpPr>
          <p:nvPr>
            <p:ph sz="half" idx="13" hasCustomPrompt="1"/>
          </p:nvPr>
        </p:nvSpPr>
        <p:spPr>
          <a:xfrm>
            <a:off x="228601" y="3761450"/>
            <a:ext cx="4283384" cy="2438399"/>
          </a:xfrm>
        </p:spPr>
        <p:txBody>
          <a:bodyPr/>
          <a:lstStyle>
            <a:lvl1pPr>
              <a:defRPr sz="1200"/>
            </a:lvl1pPr>
            <a:lvl2pPr>
              <a:defRPr sz="1200"/>
            </a:lvl2pPr>
            <a:lvl3pPr marL="971550" indent="-171450">
              <a:defRPr sz="1200"/>
            </a:lvl3pPr>
            <a:lvl4pPr>
              <a:defRPr sz="1800"/>
            </a:lvl4pPr>
            <a:lvl5pPr>
              <a:defRPr sz="1800"/>
            </a:lvl5pPr>
            <a:lvl6pPr>
              <a:defRPr sz="1800"/>
            </a:lvl6pPr>
            <a:lvl7pPr>
              <a:defRPr sz="1800"/>
            </a:lvl7pPr>
            <a:lvl8pPr>
              <a:defRPr sz="1800"/>
            </a:lvl8pPr>
            <a:lvl9pPr>
              <a:defRPr sz="1800"/>
            </a:lvl9pPr>
          </a:lstStyle>
          <a:p>
            <a:pPr lvl="0"/>
            <a:r>
              <a:rPr lang="en-US"/>
              <a:t>Click to edit Quad text styles</a:t>
            </a:r>
          </a:p>
          <a:p>
            <a:pPr lvl="1"/>
            <a:r>
              <a:rPr lang="en-US"/>
              <a:t>Second level</a:t>
            </a:r>
          </a:p>
          <a:p>
            <a:pPr lvl="2"/>
            <a:r>
              <a:rPr lang="en-US"/>
              <a:t>Third level</a:t>
            </a:r>
          </a:p>
        </p:txBody>
      </p:sp>
      <p:sp>
        <p:nvSpPr>
          <p:cNvPr id="12" name="Content Placeholder 2"/>
          <p:cNvSpPr>
            <a:spLocks noGrp="1"/>
          </p:cNvSpPr>
          <p:nvPr>
            <p:ph sz="half" idx="14" hasCustomPrompt="1"/>
          </p:nvPr>
        </p:nvSpPr>
        <p:spPr>
          <a:xfrm>
            <a:off x="4643481" y="3761451"/>
            <a:ext cx="4271920" cy="2438399"/>
          </a:xfrm>
        </p:spPr>
        <p:txBody>
          <a:bodyPr/>
          <a:lstStyle>
            <a:lvl1pPr>
              <a:defRPr sz="1200"/>
            </a:lvl1pPr>
            <a:lvl2pPr>
              <a:defRPr sz="1200"/>
            </a:lvl2pPr>
            <a:lvl3pPr marL="971550" indent="-171450">
              <a:defRPr sz="1200"/>
            </a:lvl3pPr>
            <a:lvl4pPr>
              <a:defRPr sz="1800"/>
            </a:lvl4pPr>
            <a:lvl5pPr>
              <a:defRPr sz="1800"/>
            </a:lvl5pPr>
            <a:lvl6pPr>
              <a:defRPr sz="1800"/>
            </a:lvl6pPr>
            <a:lvl7pPr>
              <a:defRPr sz="1800"/>
            </a:lvl7pPr>
            <a:lvl8pPr>
              <a:defRPr sz="1800"/>
            </a:lvl8pPr>
            <a:lvl9pPr>
              <a:defRPr sz="1800"/>
            </a:lvl9pPr>
          </a:lstStyle>
          <a:p>
            <a:pPr lvl="0"/>
            <a:r>
              <a:rPr lang="en-US"/>
              <a:t>Click to edit Quad text styles</a:t>
            </a:r>
          </a:p>
          <a:p>
            <a:pPr lvl="1"/>
            <a:r>
              <a:rPr lang="en-US"/>
              <a:t>Second level</a:t>
            </a:r>
          </a:p>
          <a:p>
            <a:pPr lvl="2"/>
            <a:r>
              <a:rPr lang="en-US"/>
              <a:t>Third level</a:t>
            </a:r>
          </a:p>
        </p:txBody>
      </p:sp>
      <p:sp>
        <p:nvSpPr>
          <p:cNvPr id="13" name="Rectangle 12">
            <a:extLst>
              <a:ext uri="{FF2B5EF4-FFF2-40B4-BE49-F238E27FC236}">
                <a16:creationId xmlns:a16="http://schemas.microsoft.com/office/drawing/2014/main" id="{7F707E6C-0F4B-401E-9EB0-033AEED51C50}"/>
              </a:ext>
            </a:extLst>
          </p:cNvPr>
          <p:cNvSpPr/>
          <p:nvPr userDrawn="1"/>
        </p:nvSpPr>
        <p:spPr>
          <a:xfrm>
            <a:off x="8001000" y="0"/>
            <a:ext cx="1165704" cy="253916"/>
          </a:xfrm>
          <a:prstGeom prst="rect">
            <a:avLst/>
          </a:prstGeom>
        </p:spPr>
        <p:txBody>
          <a:bodyPr wrap="none">
            <a:spAutoFit/>
          </a:bodyPr>
          <a:lstStyle/>
          <a:p>
            <a:r>
              <a:rPr lang="en-US" sz="1050" kern="0" dirty="0">
                <a:solidFill>
                  <a:srgbClr val="00B050"/>
                </a:solidFill>
              </a:rPr>
              <a:t>UNCLASSIFIED</a:t>
            </a:r>
            <a:endParaRPr lang="en-US" sz="1050" dirty="0"/>
          </a:p>
        </p:txBody>
      </p:sp>
    </p:spTree>
    <p:extLst>
      <p:ext uri="{BB962C8B-B14F-4D97-AF65-F5344CB8AC3E}">
        <p14:creationId xmlns:p14="http://schemas.microsoft.com/office/powerpoint/2010/main" val="3765480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CNIC 042018)">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2000" y="5014558"/>
            <a:ext cx="7772400" cy="430887"/>
          </a:xfrm>
        </p:spPr>
        <p:txBody>
          <a:bodyPr/>
          <a:lstStyle>
            <a:lvl1pPr>
              <a:defRPr baseline="0"/>
            </a:lvl1pPr>
          </a:lstStyle>
          <a:p>
            <a:r>
              <a:rPr lang="en-US"/>
              <a:t>Click to Edit Closing (Backups/Questions?)</a:t>
            </a:r>
          </a:p>
        </p:txBody>
      </p:sp>
      <p:sp>
        <p:nvSpPr>
          <p:cNvPr id="5" name="Rectangle 6"/>
          <p:cNvSpPr>
            <a:spLocks noGrp="1" noChangeArrowheads="1"/>
          </p:cNvSpPr>
          <p:nvPr>
            <p:ph type="sldNum" sz="quarter" idx="11"/>
          </p:nvPr>
        </p:nvSpPr>
        <p:spPr>
          <a:ln/>
        </p:spPr>
        <p:txBody>
          <a:bodyPr/>
          <a:lstStyle>
            <a:lvl1pPr>
              <a:defRPr sz="1200" b="1"/>
            </a:lvl1pPr>
          </a:lstStyle>
          <a:p>
            <a:pPr>
              <a:defRPr/>
            </a:pPr>
            <a:fld id="{D27A1FBF-122C-4E85-A3E8-BC1F1A5F5A14}" type="slidenum">
              <a:rPr lang="en-US" smtClean="0"/>
              <a:pPr>
                <a:defRPr/>
              </a:pPr>
              <a:t>‹#›</a:t>
            </a:fld>
            <a:endParaRPr lang="en-US" dirty="0"/>
          </a:p>
        </p:txBody>
      </p:sp>
      <p:pic>
        <p:nvPicPr>
          <p:cNvPr id="13" name="Picture 3" descr="C:\Users\timothy.slentz\AppData\Local\Microsoft\Windows\Temporary Internet Files\Content.Outlook\FC3BDP2R\16 CNIC.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58440" y="1295400"/>
            <a:ext cx="3566160" cy="3533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45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6"/>
          <p:cNvSpPr>
            <a:spLocks noGrp="1" noChangeArrowheads="1"/>
          </p:cNvSpPr>
          <p:nvPr>
            <p:ph type="sldNum" sz="quarter" idx="11"/>
          </p:nvPr>
        </p:nvSpPr>
        <p:spPr>
          <a:ln/>
        </p:spPr>
        <p:txBody>
          <a:bodyPr/>
          <a:lstStyle>
            <a:lvl1pPr>
              <a:defRPr/>
            </a:lvl1pPr>
          </a:lstStyle>
          <a:p>
            <a:pPr>
              <a:defRPr/>
            </a:pPr>
            <a:fld id="{D27A1FBF-122C-4E85-A3E8-BC1F1A5F5A14}" type="slidenum">
              <a:rPr lang="en-US">
                <a:solidFill>
                  <a:srgbClr val="000000"/>
                </a:solidFill>
              </a:rPr>
              <a:pPr>
                <a:defRPr/>
              </a:pPr>
              <a:t>‹#›</a:t>
            </a:fld>
            <a:endParaRPr lang="en-US" dirty="0">
              <a:solidFill>
                <a:srgbClr val="000000"/>
              </a:solidFill>
            </a:endParaRPr>
          </a:p>
        </p:txBody>
      </p:sp>
      <p:pic>
        <p:nvPicPr>
          <p:cNvPr id="7" name="Picture 8" descr="cni%20logo%20small"/>
          <p:cNvPicPr>
            <a:picLocks noChangeAspect="1" noChangeArrowheads="1"/>
          </p:cNvPicPr>
          <p:nvPr userDrawn="1"/>
        </p:nvPicPr>
        <p:blipFill>
          <a:blip r:embed="rId2" cstate="print"/>
          <a:srcRect/>
          <a:stretch>
            <a:fillRect/>
          </a:stretch>
        </p:blipFill>
        <p:spPr bwMode="auto">
          <a:xfrm>
            <a:off x="63500" y="65088"/>
            <a:ext cx="927100" cy="925512"/>
          </a:xfrm>
          <a:prstGeom prst="rect">
            <a:avLst/>
          </a:prstGeom>
          <a:noFill/>
          <a:ln w="9525">
            <a:noFill/>
            <a:miter lim="800000"/>
            <a:headEnd/>
            <a:tailEnd/>
          </a:ln>
        </p:spPr>
      </p:pic>
    </p:spTree>
    <p:extLst>
      <p:ext uri="{BB962C8B-B14F-4D97-AF65-F5344CB8AC3E}">
        <p14:creationId xmlns:p14="http://schemas.microsoft.com/office/powerpoint/2010/main" val="4027492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6"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24356" y="1152525"/>
            <a:ext cx="8153400" cy="501967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250884" name="Rectangle 4"/>
          <p:cNvSpPr>
            <a:spLocks noGrp="1" noChangeArrowheads="1"/>
          </p:cNvSpPr>
          <p:nvPr>
            <p:ph type="title"/>
          </p:nvPr>
        </p:nvSpPr>
        <p:spPr bwMode="auto">
          <a:xfrm>
            <a:off x="990600" y="256838"/>
            <a:ext cx="7391400" cy="430887"/>
          </a:xfrm>
          <a:prstGeom prst="rect">
            <a:avLst/>
          </a:prstGeom>
          <a:noFill/>
          <a:ln w="9525">
            <a:noFill/>
            <a:miter lim="800000"/>
            <a:headEnd/>
            <a:tailEnd/>
          </a:ln>
          <a:effectLst/>
        </p:spPr>
        <p:txBody>
          <a:bodyPr vert="horz" wrap="square" lIns="45720" tIns="0" rIns="45720" bIns="0" numCol="1" anchor="ctr" anchorCtr="0" compatLnSpc="1">
            <a:prstTxWarp prst="textNoShape">
              <a:avLst/>
            </a:prstTxWarp>
            <a:spAutoFit/>
          </a:bodyPr>
          <a:lstStyle/>
          <a:p>
            <a:pPr lvl="0"/>
            <a:r>
              <a:rPr lang="en-US"/>
              <a:t>Click to edit Master title style</a:t>
            </a:r>
          </a:p>
        </p:txBody>
      </p:sp>
      <p:sp>
        <p:nvSpPr>
          <p:cNvPr id="250886" name="Rectangle 6"/>
          <p:cNvSpPr>
            <a:spLocks noGrp="1" noChangeArrowheads="1"/>
          </p:cNvSpPr>
          <p:nvPr>
            <p:ph type="sldNum" sz="quarter" idx="4"/>
          </p:nvPr>
        </p:nvSpPr>
        <p:spPr bwMode="auto">
          <a:xfrm>
            <a:off x="8774113" y="6527800"/>
            <a:ext cx="306387" cy="304800"/>
          </a:xfrm>
          <a:prstGeom prst="rect">
            <a:avLst/>
          </a:prstGeom>
          <a:solidFill>
            <a:schemeClr val="bg1"/>
          </a:solid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200" b="1">
                <a:solidFill>
                  <a:srgbClr val="002060"/>
                </a:solidFill>
              </a:defRPr>
            </a:lvl1pPr>
          </a:lstStyle>
          <a:p>
            <a:pPr>
              <a:defRPr/>
            </a:pPr>
            <a:fld id="{89340B5D-903F-46AA-8C41-A8CB3B65A00C}" type="slidenum">
              <a:rPr lang="en-US" smtClean="0"/>
              <a:pPr>
                <a:defRPr/>
              </a:pPr>
              <a:t>‹#›</a:t>
            </a:fld>
            <a:endParaRPr lang="en-US" dirty="0"/>
          </a:p>
        </p:txBody>
      </p:sp>
      <p:grpSp>
        <p:nvGrpSpPr>
          <p:cNvPr id="1030" name="Group 7"/>
          <p:cNvGrpSpPr>
            <a:grpSpLocks/>
          </p:cNvGrpSpPr>
          <p:nvPr userDrawn="1"/>
        </p:nvGrpSpPr>
        <p:grpSpPr bwMode="auto">
          <a:xfrm>
            <a:off x="1168400" y="950913"/>
            <a:ext cx="7754938" cy="76200"/>
            <a:chOff x="736" y="599"/>
            <a:chExt cx="4885" cy="48"/>
          </a:xfrm>
        </p:grpSpPr>
        <p:sp>
          <p:nvSpPr>
            <p:cNvPr id="250888" name="Line 8"/>
            <p:cNvSpPr>
              <a:spLocks noChangeShapeType="1"/>
            </p:cNvSpPr>
            <p:nvPr userDrawn="1"/>
          </p:nvSpPr>
          <p:spPr bwMode="auto">
            <a:xfrm>
              <a:off x="736" y="599"/>
              <a:ext cx="4885" cy="0"/>
            </a:xfrm>
            <a:prstGeom prst="line">
              <a:avLst/>
            </a:prstGeom>
            <a:noFill/>
            <a:ln w="57150">
              <a:solidFill>
                <a:schemeClr val="hlink"/>
              </a:solidFill>
              <a:round/>
              <a:headEnd/>
              <a:tailEnd type="triangle" w="med" len="med"/>
            </a:ln>
            <a:effectLst/>
          </p:spPr>
          <p:txBody>
            <a:bodyPr/>
            <a:lstStyle/>
            <a:p>
              <a:pPr eaLnBrk="0" hangingPunct="0">
                <a:defRPr/>
              </a:pPr>
              <a:endParaRPr lang="en-US" dirty="0"/>
            </a:p>
          </p:txBody>
        </p:sp>
        <p:sp>
          <p:nvSpPr>
            <p:cNvPr id="250889" name="Line 9"/>
            <p:cNvSpPr>
              <a:spLocks noChangeShapeType="1"/>
            </p:cNvSpPr>
            <p:nvPr userDrawn="1"/>
          </p:nvSpPr>
          <p:spPr bwMode="auto">
            <a:xfrm>
              <a:off x="826" y="647"/>
              <a:ext cx="4616" cy="0"/>
            </a:xfrm>
            <a:prstGeom prst="line">
              <a:avLst/>
            </a:prstGeom>
            <a:noFill/>
            <a:ln w="28575">
              <a:solidFill>
                <a:srgbClr val="FFCC00"/>
              </a:solidFill>
              <a:round/>
              <a:headEnd/>
              <a:tailEnd/>
            </a:ln>
            <a:effectLst/>
          </p:spPr>
          <p:txBody>
            <a:bodyPr/>
            <a:lstStyle/>
            <a:p>
              <a:pPr eaLnBrk="0" hangingPunct="0">
                <a:defRPr/>
              </a:pPr>
              <a:endParaRPr lang="en-US" dirty="0"/>
            </a:p>
          </p:txBody>
        </p:sp>
      </p:grpSp>
      <p:grpSp>
        <p:nvGrpSpPr>
          <p:cNvPr id="1032" name="Group 11"/>
          <p:cNvGrpSpPr>
            <a:grpSpLocks/>
          </p:cNvGrpSpPr>
          <p:nvPr userDrawn="1"/>
        </p:nvGrpSpPr>
        <p:grpSpPr bwMode="auto">
          <a:xfrm>
            <a:off x="292100" y="6413500"/>
            <a:ext cx="8763000" cy="76200"/>
            <a:chOff x="736" y="599"/>
            <a:chExt cx="4885" cy="48"/>
          </a:xfrm>
        </p:grpSpPr>
        <p:sp>
          <p:nvSpPr>
            <p:cNvPr id="250892" name="Line 12"/>
            <p:cNvSpPr>
              <a:spLocks noChangeShapeType="1"/>
            </p:cNvSpPr>
            <p:nvPr userDrawn="1"/>
          </p:nvSpPr>
          <p:spPr bwMode="auto">
            <a:xfrm>
              <a:off x="736" y="599"/>
              <a:ext cx="4885" cy="0"/>
            </a:xfrm>
            <a:prstGeom prst="line">
              <a:avLst/>
            </a:prstGeom>
            <a:noFill/>
            <a:ln w="57150">
              <a:solidFill>
                <a:schemeClr val="hlink"/>
              </a:solidFill>
              <a:round/>
              <a:headEnd/>
              <a:tailEnd type="triangle" w="med" len="med"/>
            </a:ln>
            <a:effectLst/>
          </p:spPr>
          <p:txBody>
            <a:bodyPr/>
            <a:lstStyle/>
            <a:p>
              <a:pPr eaLnBrk="0" hangingPunct="0">
                <a:defRPr/>
              </a:pPr>
              <a:endParaRPr lang="en-US" dirty="0"/>
            </a:p>
          </p:txBody>
        </p:sp>
        <p:sp>
          <p:nvSpPr>
            <p:cNvPr id="250893" name="Line 13"/>
            <p:cNvSpPr>
              <a:spLocks noChangeShapeType="1"/>
            </p:cNvSpPr>
            <p:nvPr userDrawn="1"/>
          </p:nvSpPr>
          <p:spPr bwMode="auto">
            <a:xfrm>
              <a:off x="826" y="647"/>
              <a:ext cx="4616" cy="0"/>
            </a:xfrm>
            <a:prstGeom prst="line">
              <a:avLst/>
            </a:prstGeom>
            <a:noFill/>
            <a:ln w="28575">
              <a:solidFill>
                <a:srgbClr val="FFCC00"/>
              </a:solidFill>
              <a:round/>
              <a:headEnd/>
              <a:tailEnd/>
            </a:ln>
            <a:effectLst/>
          </p:spPr>
          <p:txBody>
            <a:bodyPr/>
            <a:lstStyle/>
            <a:p>
              <a:pPr eaLnBrk="0" hangingPunct="0">
                <a:defRPr/>
              </a:pPr>
              <a:endParaRPr lang="en-US" dirty="0"/>
            </a:p>
          </p:txBody>
        </p:sp>
      </p:grpSp>
      <p:pic>
        <p:nvPicPr>
          <p:cNvPr id="13" name="Picture 8" descr="cni%20logo%20small"/>
          <p:cNvPicPr>
            <a:picLocks noChangeAspect="1" noChangeArrowheads="1"/>
          </p:cNvPicPr>
          <p:nvPr userDrawn="1"/>
        </p:nvPicPr>
        <p:blipFill>
          <a:blip r:embed="rId6" cstate="print"/>
          <a:srcRect/>
          <a:stretch>
            <a:fillRect/>
          </a:stretch>
        </p:blipFill>
        <p:spPr bwMode="auto">
          <a:xfrm>
            <a:off x="63500" y="65088"/>
            <a:ext cx="927100" cy="925512"/>
          </a:xfrm>
          <a:prstGeom prst="rect">
            <a:avLst/>
          </a:prstGeom>
          <a:noFill/>
          <a:ln w="9525">
            <a:noFill/>
            <a:miter lim="800000"/>
            <a:headEnd/>
            <a:tailEnd/>
          </a:ln>
        </p:spPr>
      </p:pic>
    </p:spTree>
    <p:extLst>
      <p:ext uri="{BB962C8B-B14F-4D97-AF65-F5344CB8AC3E}">
        <p14:creationId xmlns:p14="http://schemas.microsoft.com/office/powerpoint/2010/main" val="294351798"/>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73" r:id="rId3"/>
    <p:sldLayoutId id="2147483672" r:id="rId4"/>
  </p:sldLayoutIdLst>
  <p:hf hdr="0" ftr="0"/>
  <p:txStyles>
    <p:titleStyle>
      <a:lvl1pPr algn="ctr" rtl="0" eaLnBrk="0" fontAlgn="base" hangingPunct="0">
        <a:spcBef>
          <a:spcPct val="0"/>
        </a:spcBef>
        <a:spcAft>
          <a:spcPct val="0"/>
        </a:spcAft>
        <a:defRPr sz="2800" b="1" i="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2pPr>
      <a:lvl3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3pPr>
      <a:lvl4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4pPr>
      <a:lvl5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5pPr>
      <a:lvl6pPr marL="457200" algn="ctr" rtl="0" fontAlgn="base">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6pPr>
      <a:lvl7pPr marL="914400" algn="ctr" rtl="0" fontAlgn="base">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7pPr>
      <a:lvl8pPr marL="1371600" algn="ctr" rtl="0" fontAlgn="base">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8pPr>
      <a:lvl9pPr marL="1828800" algn="ctr" rtl="0" fontAlgn="base">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9pPr>
    </p:titleStyle>
    <p:bodyStyle>
      <a:lvl1pPr marL="169863" indent="-169863" algn="l" rtl="0" eaLnBrk="0" fontAlgn="base" hangingPunct="0">
        <a:spcBef>
          <a:spcPts val="0"/>
        </a:spcBef>
        <a:spcAft>
          <a:spcPts val="0"/>
        </a:spcAft>
        <a:buClr>
          <a:srgbClr val="002060"/>
        </a:buClr>
        <a:buFont typeface="Arial" panose="020B0604020202020204" pitchFamily="34" charset="0"/>
        <a:buChar char="•"/>
        <a:defRPr sz="1800" b="1" i="1">
          <a:solidFill>
            <a:srgbClr val="000066"/>
          </a:solidFill>
          <a:latin typeface="+mn-lt"/>
          <a:ea typeface="+mn-ea"/>
          <a:cs typeface="+mn-cs"/>
        </a:defRPr>
      </a:lvl1pPr>
      <a:lvl2pPr marL="517525" indent="-177800" algn="l" rtl="0" eaLnBrk="0" fontAlgn="base" hangingPunct="0">
        <a:spcBef>
          <a:spcPts val="0"/>
        </a:spcBef>
        <a:spcAft>
          <a:spcPts val="0"/>
        </a:spcAft>
        <a:buClr>
          <a:srgbClr val="002060"/>
        </a:buClr>
        <a:buFont typeface="Arial" panose="020B0604020202020204" pitchFamily="34" charset="0"/>
        <a:buChar char="•"/>
        <a:defRPr sz="1800" b="1" i="1">
          <a:solidFill>
            <a:srgbClr val="000066"/>
          </a:solidFill>
          <a:latin typeface="+mn-lt"/>
          <a:cs typeface="+mn-cs"/>
        </a:defRPr>
      </a:lvl2pPr>
      <a:lvl3pPr marL="914400" indent="-114300" algn="l" rtl="0" eaLnBrk="0" fontAlgn="base" hangingPunct="0">
        <a:spcBef>
          <a:spcPts val="0"/>
        </a:spcBef>
        <a:spcAft>
          <a:spcPts val="0"/>
        </a:spcAft>
        <a:buClr>
          <a:srgbClr val="002060"/>
        </a:buClr>
        <a:buFont typeface="Arial" panose="020B0604020202020204" pitchFamily="34" charset="0"/>
        <a:buChar char="•"/>
        <a:defRPr sz="1800" b="1" i="1">
          <a:solidFill>
            <a:srgbClr val="000066"/>
          </a:solidFill>
          <a:latin typeface="+mn-lt"/>
          <a:cs typeface="+mn-cs"/>
        </a:defRPr>
      </a:lvl3pPr>
      <a:lvl4pPr marL="1714500" indent="-266700" algn="l" rtl="0" eaLnBrk="0" fontAlgn="base" hangingPunct="0">
        <a:spcBef>
          <a:spcPct val="25000"/>
        </a:spcBef>
        <a:spcAft>
          <a:spcPct val="25000"/>
        </a:spcAft>
        <a:buChar char="–"/>
        <a:defRPr sz="1400" b="1">
          <a:solidFill>
            <a:schemeClr val="tx1"/>
          </a:solidFill>
          <a:latin typeface="+mn-lt"/>
          <a:cs typeface="+mn-cs"/>
        </a:defRPr>
      </a:lvl4pPr>
      <a:lvl5pPr marL="2209800" indent="-381000" algn="l" rtl="0" eaLnBrk="0" fontAlgn="base" hangingPunct="0">
        <a:spcBef>
          <a:spcPct val="20000"/>
        </a:spcBef>
        <a:spcAft>
          <a:spcPct val="0"/>
        </a:spcAft>
        <a:buChar char="•"/>
        <a:defRPr sz="2000">
          <a:solidFill>
            <a:schemeClr val="tx1"/>
          </a:solidFill>
          <a:latin typeface="Times New Roman" pitchFamily="18" charset="0"/>
          <a:cs typeface="+mn-cs"/>
        </a:defRPr>
      </a:lvl5pPr>
      <a:lvl6pPr marL="2667000" indent="-381000" algn="l" rtl="0" fontAlgn="base">
        <a:spcBef>
          <a:spcPct val="20000"/>
        </a:spcBef>
        <a:spcAft>
          <a:spcPct val="0"/>
        </a:spcAft>
        <a:buChar char="•"/>
        <a:defRPr sz="2000">
          <a:solidFill>
            <a:schemeClr val="tx1"/>
          </a:solidFill>
          <a:latin typeface="Times New Roman" pitchFamily="18" charset="0"/>
          <a:cs typeface="+mn-cs"/>
        </a:defRPr>
      </a:lvl6pPr>
      <a:lvl7pPr marL="3124200" indent="-381000" algn="l" rtl="0" fontAlgn="base">
        <a:spcBef>
          <a:spcPct val="20000"/>
        </a:spcBef>
        <a:spcAft>
          <a:spcPct val="0"/>
        </a:spcAft>
        <a:buChar char="•"/>
        <a:defRPr sz="2000">
          <a:solidFill>
            <a:schemeClr val="tx1"/>
          </a:solidFill>
          <a:latin typeface="Times New Roman" pitchFamily="18" charset="0"/>
          <a:cs typeface="+mn-cs"/>
        </a:defRPr>
      </a:lvl7pPr>
      <a:lvl8pPr marL="3581400" indent="-381000" algn="l" rtl="0" fontAlgn="base">
        <a:spcBef>
          <a:spcPct val="20000"/>
        </a:spcBef>
        <a:spcAft>
          <a:spcPct val="0"/>
        </a:spcAft>
        <a:buChar char="•"/>
        <a:defRPr sz="2000">
          <a:solidFill>
            <a:schemeClr val="tx1"/>
          </a:solidFill>
          <a:latin typeface="Times New Roman" pitchFamily="18" charset="0"/>
          <a:cs typeface="+mn-cs"/>
        </a:defRPr>
      </a:lvl8pPr>
      <a:lvl9pPr marL="4038600" indent="-381000" algn="l" rtl="0" fontAlgn="base">
        <a:spcBef>
          <a:spcPct val="20000"/>
        </a:spcBef>
        <a:spcAft>
          <a:spcPct val="0"/>
        </a:spcAft>
        <a:buChar char="•"/>
        <a:defRPr sz="2000">
          <a:solidFill>
            <a:schemeClr val="tx1"/>
          </a:solidFill>
          <a:latin typeface="Times New Roman"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24356" y="1152527"/>
            <a:ext cx="8153400" cy="501967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250884" name="Rectangle 4"/>
          <p:cNvSpPr>
            <a:spLocks noGrp="1" noChangeArrowheads="1"/>
          </p:cNvSpPr>
          <p:nvPr>
            <p:ph type="title"/>
          </p:nvPr>
        </p:nvSpPr>
        <p:spPr bwMode="auto">
          <a:xfrm>
            <a:off x="990600" y="256839"/>
            <a:ext cx="7391400" cy="430887"/>
          </a:xfrm>
          <a:prstGeom prst="rect">
            <a:avLst/>
          </a:prstGeom>
          <a:noFill/>
          <a:ln w="9525">
            <a:noFill/>
            <a:miter lim="800000"/>
            <a:headEnd/>
            <a:tailEnd/>
          </a:ln>
          <a:effectLst/>
        </p:spPr>
        <p:txBody>
          <a:bodyPr vert="horz" wrap="square" lIns="45720" tIns="0" rIns="45720" bIns="0" numCol="1" anchor="ctr" anchorCtr="0" compatLnSpc="1">
            <a:prstTxWarp prst="textNoShape">
              <a:avLst/>
            </a:prstTxWarp>
            <a:spAutoFit/>
          </a:bodyPr>
          <a:lstStyle/>
          <a:p>
            <a:pPr lvl="0"/>
            <a:r>
              <a:rPr lang="en-US"/>
              <a:t>Click to edit Master title style</a:t>
            </a:r>
          </a:p>
        </p:txBody>
      </p:sp>
      <p:sp>
        <p:nvSpPr>
          <p:cNvPr id="250886" name="Rectangle 6"/>
          <p:cNvSpPr>
            <a:spLocks noGrp="1" noChangeArrowheads="1"/>
          </p:cNvSpPr>
          <p:nvPr>
            <p:ph type="sldNum" sz="quarter" idx="4"/>
          </p:nvPr>
        </p:nvSpPr>
        <p:spPr bwMode="auto">
          <a:xfrm>
            <a:off x="8774114" y="6527800"/>
            <a:ext cx="306387" cy="304800"/>
          </a:xfrm>
          <a:prstGeom prst="rect">
            <a:avLst/>
          </a:prstGeom>
          <a:solidFill>
            <a:schemeClr val="bg1"/>
          </a:solid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200" b="1">
                <a:solidFill>
                  <a:srgbClr val="002060"/>
                </a:solidFill>
              </a:defRPr>
            </a:lvl1pPr>
          </a:lstStyle>
          <a:p>
            <a:pPr>
              <a:defRPr/>
            </a:pPr>
            <a:fld id="{89340B5D-903F-46AA-8C41-A8CB3B65A00C}" type="slidenum">
              <a:rPr lang="en-US" smtClean="0"/>
              <a:pPr>
                <a:defRPr/>
              </a:pPr>
              <a:t>‹#›</a:t>
            </a:fld>
            <a:endParaRPr lang="en-US" dirty="0"/>
          </a:p>
        </p:txBody>
      </p:sp>
      <p:grpSp>
        <p:nvGrpSpPr>
          <p:cNvPr id="1030" name="Group 7"/>
          <p:cNvGrpSpPr>
            <a:grpSpLocks/>
          </p:cNvGrpSpPr>
          <p:nvPr userDrawn="1"/>
        </p:nvGrpSpPr>
        <p:grpSpPr bwMode="auto">
          <a:xfrm>
            <a:off x="1168401" y="950913"/>
            <a:ext cx="7754938" cy="76200"/>
            <a:chOff x="736" y="599"/>
            <a:chExt cx="4885" cy="48"/>
          </a:xfrm>
        </p:grpSpPr>
        <p:sp>
          <p:nvSpPr>
            <p:cNvPr id="250888" name="Line 8"/>
            <p:cNvSpPr>
              <a:spLocks noChangeShapeType="1"/>
            </p:cNvSpPr>
            <p:nvPr userDrawn="1"/>
          </p:nvSpPr>
          <p:spPr bwMode="auto">
            <a:xfrm>
              <a:off x="736" y="599"/>
              <a:ext cx="4885" cy="0"/>
            </a:xfrm>
            <a:prstGeom prst="line">
              <a:avLst/>
            </a:prstGeom>
            <a:noFill/>
            <a:ln w="57150">
              <a:solidFill>
                <a:schemeClr val="hlink"/>
              </a:solidFill>
              <a:round/>
              <a:headEnd/>
              <a:tailEnd type="triangle" w="med" len="med"/>
            </a:ln>
            <a:effectLst/>
          </p:spPr>
          <p:txBody>
            <a:bodyPr/>
            <a:lstStyle/>
            <a:p>
              <a:pPr eaLnBrk="0" hangingPunct="0">
                <a:defRPr/>
              </a:pPr>
              <a:endParaRPr lang="en-US" sz="1800" dirty="0"/>
            </a:p>
          </p:txBody>
        </p:sp>
        <p:sp>
          <p:nvSpPr>
            <p:cNvPr id="250889" name="Line 9"/>
            <p:cNvSpPr>
              <a:spLocks noChangeShapeType="1"/>
            </p:cNvSpPr>
            <p:nvPr userDrawn="1"/>
          </p:nvSpPr>
          <p:spPr bwMode="auto">
            <a:xfrm>
              <a:off x="826" y="647"/>
              <a:ext cx="4616" cy="0"/>
            </a:xfrm>
            <a:prstGeom prst="line">
              <a:avLst/>
            </a:prstGeom>
            <a:noFill/>
            <a:ln w="28575">
              <a:solidFill>
                <a:srgbClr val="FFCC00"/>
              </a:solidFill>
              <a:round/>
              <a:headEnd/>
              <a:tailEnd/>
            </a:ln>
            <a:effectLst/>
          </p:spPr>
          <p:txBody>
            <a:bodyPr/>
            <a:lstStyle/>
            <a:p>
              <a:pPr eaLnBrk="0" hangingPunct="0">
                <a:defRPr/>
              </a:pPr>
              <a:endParaRPr lang="en-US" sz="1800" dirty="0"/>
            </a:p>
          </p:txBody>
        </p:sp>
      </p:grpSp>
      <p:grpSp>
        <p:nvGrpSpPr>
          <p:cNvPr id="1032" name="Group 11"/>
          <p:cNvGrpSpPr>
            <a:grpSpLocks/>
          </p:cNvGrpSpPr>
          <p:nvPr userDrawn="1"/>
        </p:nvGrpSpPr>
        <p:grpSpPr bwMode="auto">
          <a:xfrm>
            <a:off x="292100" y="6413500"/>
            <a:ext cx="8763000" cy="76200"/>
            <a:chOff x="736" y="599"/>
            <a:chExt cx="4885" cy="48"/>
          </a:xfrm>
        </p:grpSpPr>
        <p:sp>
          <p:nvSpPr>
            <p:cNvPr id="250892" name="Line 12"/>
            <p:cNvSpPr>
              <a:spLocks noChangeShapeType="1"/>
            </p:cNvSpPr>
            <p:nvPr userDrawn="1"/>
          </p:nvSpPr>
          <p:spPr bwMode="auto">
            <a:xfrm>
              <a:off x="736" y="599"/>
              <a:ext cx="4885" cy="0"/>
            </a:xfrm>
            <a:prstGeom prst="line">
              <a:avLst/>
            </a:prstGeom>
            <a:noFill/>
            <a:ln w="57150">
              <a:solidFill>
                <a:schemeClr val="hlink"/>
              </a:solidFill>
              <a:round/>
              <a:headEnd/>
              <a:tailEnd type="triangle" w="med" len="med"/>
            </a:ln>
            <a:effectLst/>
          </p:spPr>
          <p:txBody>
            <a:bodyPr/>
            <a:lstStyle/>
            <a:p>
              <a:pPr eaLnBrk="0" hangingPunct="0">
                <a:defRPr/>
              </a:pPr>
              <a:endParaRPr lang="en-US" sz="1800" dirty="0"/>
            </a:p>
          </p:txBody>
        </p:sp>
        <p:sp>
          <p:nvSpPr>
            <p:cNvPr id="250893" name="Line 13"/>
            <p:cNvSpPr>
              <a:spLocks noChangeShapeType="1"/>
            </p:cNvSpPr>
            <p:nvPr userDrawn="1"/>
          </p:nvSpPr>
          <p:spPr bwMode="auto">
            <a:xfrm>
              <a:off x="826" y="647"/>
              <a:ext cx="4616" cy="0"/>
            </a:xfrm>
            <a:prstGeom prst="line">
              <a:avLst/>
            </a:prstGeom>
            <a:noFill/>
            <a:ln w="28575">
              <a:solidFill>
                <a:srgbClr val="FFCC00"/>
              </a:solidFill>
              <a:round/>
              <a:headEnd/>
              <a:tailEnd/>
            </a:ln>
            <a:effectLst/>
          </p:spPr>
          <p:txBody>
            <a:bodyPr/>
            <a:lstStyle/>
            <a:p>
              <a:pPr eaLnBrk="0" hangingPunct="0">
                <a:defRPr/>
              </a:pPr>
              <a:endParaRPr lang="en-US" sz="1800" dirty="0"/>
            </a:p>
          </p:txBody>
        </p:sp>
      </p:grpSp>
      <p:pic>
        <p:nvPicPr>
          <p:cNvPr id="13" name="Picture 8" descr="cni%20logo%20small"/>
          <p:cNvPicPr>
            <a:picLocks noChangeAspect="1" noChangeArrowheads="1"/>
          </p:cNvPicPr>
          <p:nvPr userDrawn="1"/>
        </p:nvPicPr>
        <p:blipFill>
          <a:blip r:embed="rId6" cstate="print"/>
          <a:srcRect/>
          <a:stretch>
            <a:fillRect/>
          </a:stretch>
        </p:blipFill>
        <p:spPr bwMode="auto">
          <a:xfrm>
            <a:off x="63501" y="65088"/>
            <a:ext cx="927100" cy="925512"/>
          </a:xfrm>
          <a:prstGeom prst="rect">
            <a:avLst/>
          </a:prstGeom>
          <a:noFill/>
          <a:ln w="9525">
            <a:noFill/>
            <a:miter lim="800000"/>
            <a:headEnd/>
            <a:tailEnd/>
          </a:ln>
        </p:spPr>
      </p:pic>
    </p:spTree>
    <p:extLst>
      <p:ext uri="{BB962C8B-B14F-4D97-AF65-F5344CB8AC3E}">
        <p14:creationId xmlns:p14="http://schemas.microsoft.com/office/powerpoint/2010/main" val="97271408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hf hdr="0" ftr="0"/>
  <p:txStyles>
    <p:titleStyle>
      <a:lvl1pPr algn="ctr" rtl="0" eaLnBrk="0" fontAlgn="base" hangingPunct="0">
        <a:spcBef>
          <a:spcPct val="0"/>
        </a:spcBef>
        <a:spcAft>
          <a:spcPct val="0"/>
        </a:spcAft>
        <a:defRPr sz="2800" b="1" i="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2pPr>
      <a:lvl3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3pPr>
      <a:lvl4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4pPr>
      <a:lvl5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5pPr>
      <a:lvl6pPr marL="457200" algn="ctr" rtl="0" fontAlgn="base">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6pPr>
      <a:lvl7pPr marL="914400" algn="ctr" rtl="0" fontAlgn="base">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7pPr>
      <a:lvl8pPr marL="1371600" algn="ctr" rtl="0" fontAlgn="base">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8pPr>
      <a:lvl9pPr marL="1828800" algn="ctr" rtl="0" fontAlgn="base">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9pPr>
    </p:titleStyle>
    <p:bodyStyle>
      <a:lvl1pPr marL="169863" indent="-169863" algn="l" rtl="0" eaLnBrk="0" fontAlgn="base" hangingPunct="0">
        <a:spcBef>
          <a:spcPts val="0"/>
        </a:spcBef>
        <a:spcAft>
          <a:spcPts val="0"/>
        </a:spcAft>
        <a:buClr>
          <a:srgbClr val="002060"/>
        </a:buClr>
        <a:buFont typeface="Arial" panose="020B0604020202020204" pitchFamily="34" charset="0"/>
        <a:buChar char="•"/>
        <a:defRPr sz="1800" b="1" i="1">
          <a:solidFill>
            <a:srgbClr val="000066"/>
          </a:solidFill>
          <a:latin typeface="+mn-lt"/>
          <a:ea typeface="+mn-ea"/>
          <a:cs typeface="+mn-cs"/>
        </a:defRPr>
      </a:lvl1pPr>
      <a:lvl2pPr marL="517525" indent="-177800" algn="l" rtl="0" eaLnBrk="0" fontAlgn="base" hangingPunct="0">
        <a:spcBef>
          <a:spcPts val="0"/>
        </a:spcBef>
        <a:spcAft>
          <a:spcPts val="0"/>
        </a:spcAft>
        <a:buClr>
          <a:srgbClr val="002060"/>
        </a:buClr>
        <a:buFont typeface="Arial" panose="020B0604020202020204" pitchFamily="34" charset="0"/>
        <a:buChar char="•"/>
        <a:defRPr sz="1800" b="1" i="1">
          <a:solidFill>
            <a:srgbClr val="000066"/>
          </a:solidFill>
          <a:latin typeface="+mn-lt"/>
          <a:cs typeface="+mn-cs"/>
        </a:defRPr>
      </a:lvl2pPr>
      <a:lvl3pPr marL="914400" indent="-114300" algn="l" rtl="0" eaLnBrk="0" fontAlgn="base" hangingPunct="0">
        <a:spcBef>
          <a:spcPts val="0"/>
        </a:spcBef>
        <a:spcAft>
          <a:spcPts val="0"/>
        </a:spcAft>
        <a:buClr>
          <a:srgbClr val="002060"/>
        </a:buClr>
        <a:buFont typeface="Arial" panose="020B0604020202020204" pitchFamily="34" charset="0"/>
        <a:buChar char="•"/>
        <a:defRPr sz="1800" b="1" i="1">
          <a:solidFill>
            <a:srgbClr val="000066"/>
          </a:solidFill>
          <a:latin typeface="+mn-lt"/>
          <a:cs typeface="+mn-cs"/>
        </a:defRPr>
      </a:lvl3pPr>
      <a:lvl4pPr marL="1714500" indent="-266700" algn="l" rtl="0" eaLnBrk="0" fontAlgn="base" hangingPunct="0">
        <a:spcBef>
          <a:spcPct val="25000"/>
        </a:spcBef>
        <a:spcAft>
          <a:spcPct val="25000"/>
        </a:spcAft>
        <a:buChar char="–"/>
        <a:defRPr sz="1400" b="1">
          <a:solidFill>
            <a:schemeClr val="tx1"/>
          </a:solidFill>
          <a:latin typeface="+mn-lt"/>
          <a:cs typeface="+mn-cs"/>
        </a:defRPr>
      </a:lvl4pPr>
      <a:lvl5pPr marL="2209800" indent="-381000" algn="l" rtl="0" eaLnBrk="0" fontAlgn="base" hangingPunct="0">
        <a:spcBef>
          <a:spcPct val="20000"/>
        </a:spcBef>
        <a:spcAft>
          <a:spcPct val="0"/>
        </a:spcAft>
        <a:buChar char="•"/>
        <a:defRPr sz="2000">
          <a:solidFill>
            <a:schemeClr val="tx1"/>
          </a:solidFill>
          <a:latin typeface="Times New Roman" pitchFamily="18" charset="0"/>
          <a:cs typeface="+mn-cs"/>
        </a:defRPr>
      </a:lvl5pPr>
      <a:lvl6pPr marL="2667000" indent="-381000" algn="l" rtl="0" fontAlgn="base">
        <a:spcBef>
          <a:spcPct val="20000"/>
        </a:spcBef>
        <a:spcAft>
          <a:spcPct val="0"/>
        </a:spcAft>
        <a:buChar char="•"/>
        <a:defRPr sz="2000">
          <a:solidFill>
            <a:schemeClr val="tx1"/>
          </a:solidFill>
          <a:latin typeface="Times New Roman" pitchFamily="18" charset="0"/>
          <a:cs typeface="+mn-cs"/>
        </a:defRPr>
      </a:lvl6pPr>
      <a:lvl7pPr marL="3124200" indent="-381000" algn="l" rtl="0" fontAlgn="base">
        <a:spcBef>
          <a:spcPct val="20000"/>
        </a:spcBef>
        <a:spcAft>
          <a:spcPct val="0"/>
        </a:spcAft>
        <a:buChar char="•"/>
        <a:defRPr sz="2000">
          <a:solidFill>
            <a:schemeClr val="tx1"/>
          </a:solidFill>
          <a:latin typeface="Times New Roman" pitchFamily="18" charset="0"/>
          <a:cs typeface="+mn-cs"/>
        </a:defRPr>
      </a:lvl7pPr>
      <a:lvl8pPr marL="3581400" indent="-381000" algn="l" rtl="0" fontAlgn="base">
        <a:spcBef>
          <a:spcPct val="20000"/>
        </a:spcBef>
        <a:spcAft>
          <a:spcPct val="0"/>
        </a:spcAft>
        <a:buChar char="•"/>
        <a:defRPr sz="2000">
          <a:solidFill>
            <a:schemeClr val="tx1"/>
          </a:solidFill>
          <a:latin typeface="Times New Roman" pitchFamily="18" charset="0"/>
          <a:cs typeface="+mn-cs"/>
        </a:defRPr>
      </a:lvl8pPr>
      <a:lvl9pPr marL="4038600" indent="-381000" algn="l" rtl="0" fontAlgn="base">
        <a:spcBef>
          <a:spcPct val="20000"/>
        </a:spcBef>
        <a:spcAft>
          <a:spcPct val="0"/>
        </a:spcAft>
        <a:buChar char="•"/>
        <a:defRPr sz="2000">
          <a:solidFill>
            <a:schemeClr val="tx1"/>
          </a:solidFill>
          <a:latin typeface="Times New Roman"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687388" y="1447800"/>
            <a:ext cx="7847012" cy="479107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250884" name="Rectangle 4"/>
          <p:cNvSpPr>
            <a:spLocks noGrp="1" noChangeArrowheads="1"/>
          </p:cNvSpPr>
          <p:nvPr>
            <p:ph type="title"/>
          </p:nvPr>
        </p:nvSpPr>
        <p:spPr bwMode="auto">
          <a:xfrm>
            <a:off x="990600" y="228600"/>
            <a:ext cx="7391400" cy="487363"/>
          </a:xfrm>
          <a:prstGeom prst="rect">
            <a:avLst/>
          </a:prstGeom>
          <a:noFill/>
          <a:ln w="9525">
            <a:noFill/>
            <a:miter lim="800000"/>
            <a:headEnd/>
            <a:tailEnd/>
          </a:ln>
          <a:effectLst/>
        </p:spPr>
        <p:txBody>
          <a:bodyPr vert="horz" wrap="square" lIns="45720" tIns="0" rIns="45720" bIns="0" numCol="1" anchor="ctr" anchorCtr="0" compatLnSpc="1">
            <a:prstTxWarp prst="textNoShape">
              <a:avLst/>
            </a:prstTxWarp>
            <a:spAutoFit/>
          </a:bodyPr>
          <a:lstStyle/>
          <a:p>
            <a:pPr lvl="0"/>
            <a:r>
              <a:rPr lang="en-US"/>
              <a:t>Click to edit Master title style</a:t>
            </a:r>
          </a:p>
        </p:txBody>
      </p:sp>
      <p:sp>
        <p:nvSpPr>
          <p:cNvPr id="250886" name="Rectangle 6"/>
          <p:cNvSpPr>
            <a:spLocks noGrp="1" noChangeArrowheads="1"/>
          </p:cNvSpPr>
          <p:nvPr>
            <p:ph type="sldNum" sz="quarter" idx="4"/>
          </p:nvPr>
        </p:nvSpPr>
        <p:spPr bwMode="auto">
          <a:xfrm>
            <a:off x="8774113" y="6527800"/>
            <a:ext cx="306387" cy="304800"/>
          </a:xfrm>
          <a:prstGeom prst="rect">
            <a:avLst/>
          </a:prstGeom>
          <a:solidFill>
            <a:schemeClr val="bg1"/>
          </a:solid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b="0"/>
            </a:lvl1pPr>
          </a:lstStyle>
          <a:p>
            <a:pPr fontAlgn="base">
              <a:spcBef>
                <a:spcPct val="0"/>
              </a:spcBef>
              <a:spcAft>
                <a:spcPct val="0"/>
              </a:spcAft>
              <a:defRPr/>
            </a:pPr>
            <a:fld id="{89340B5D-903F-46AA-8C41-A8CB3B65A00C}" type="slidenum">
              <a:rPr lang="en-US" sz="1200">
                <a:solidFill>
                  <a:srgbClr val="000000"/>
                </a:solidFill>
                <a:cs typeface="Times New Roman" pitchFamily="18" charset="0"/>
              </a:rPr>
              <a:pPr fontAlgn="base">
                <a:spcBef>
                  <a:spcPct val="0"/>
                </a:spcBef>
                <a:spcAft>
                  <a:spcPct val="0"/>
                </a:spcAft>
                <a:defRPr/>
              </a:pPr>
              <a:t>‹#›</a:t>
            </a:fld>
            <a:endParaRPr lang="en-US" sz="1200" dirty="0">
              <a:solidFill>
                <a:srgbClr val="000000"/>
              </a:solidFill>
              <a:cs typeface="Times New Roman" pitchFamily="18" charset="0"/>
            </a:endParaRPr>
          </a:p>
        </p:txBody>
      </p:sp>
      <p:grpSp>
        <p:nvGrpSpPr>
          <p:cNvPr id="1030" name="Group 7"/>
          <p:cNvGrpSpPr>
            <a:grpSpLocks/>
          </p:cNvGrpSpPr>
          <p:nvPr userDrawn="1"/>
        </p:nvGrpSpPr>
        <p:grpSpPr bwMode="auto">
          <a:xfrm>
            <a:off x="1168400" y="950913"/>
            <a:ext cx="7754938" cy="76200"/>
            <a:chOff x="736" y="599"/>
            <a:chExt cx="4885" cy="48"/>
          </a:xfrm>
        </p:grpSpPr>
        <p:sp>
          <p:nvSpPr>
            <p:cNvPr id="250888" name="Line 8"/>
            <p:cNvSpPr>
              <a:spLocks noChangeShapeType="1"/>
            </p:cNvSpPr>
            <p:nvPr userDrawn="1"/>
          </p:nvSpPr>
          <p:spPr bwMode="auto">
            <a:xfrm>
              <a:off x="736" y="599"/>
              <a:ext cx="4885" cy="0"/>
            </a:xfrm>
            <a:prstGeom prst="line">
              <a:avLst/>
            </a:prstGeom>
            <a:noFill/>
            <a:ln w="57150">
              <a:solidFill>
                <a:schemeClr val="hlink"/>
              </a:solidFill>
              <a:round/>
              <a:headEnd/>
              <a:tailEnd type="triangle" w="med" len="med"/>
            </a:ln>
            <a:effectLst/>
          </p:spPr>
          <p:txBody>
            <a:bodyPr/>
            <a:lstStyle/>
            <a:p>
              <a:pPr eaLnBrk="0" fontAlgn="base" hangingPunct="0">
                <a:spcBef>
                  <a:spcPct val="0"/>
                </a:spcBef>
                <a:spcAft>
                  <a:spcPct val="0"/>
                </a:spcAft>
                <a:defRPr/>
              </a:pPr>
              <a:endParaRPr lang="en-US" sz="1200" b="1" dirty="0">
                <a:solidFill>
                  <a:srgbClr val="000000"/>
                </a:solidFill>
                <a:cs typeface="Times New Roman" pitchFamily="18" charset="0"/>
              </a:endParaRPr>
            </a:p>
          </p:txBody>
        </p:sp>
        <p:sp>
          <p:nvSpPr>
            <p:cNvPr id="250889" name="Line 9"/>
            <p:cNvSpPr>
              <a:spLocks noChangeShapeType="1"/>
            </p:cNvSpPr>
            <p:nvPr userDrawn="1"/>
          </p:nvSpPr>
          <p:spPr bwMode="auto">
            <a:xfrm>
              <a:off x="826" y="647"/>
              <a:ext cx="4616" cy="0"/>
            </a:xfrm>
            <a:prstGeom prst="line">
              <a:avLst/>
            </a:prstGeom>
            <a:noFill/>
            <a:ln w="28575">
              <a:solidFill>
                <a:srgbClr val="FFCC00"/>
              </a:solidFill>
              <a:round/>
              <a:headEnd/>
              <a:tailEnd/>
            </a:ln>
            <a:effectLst/>
          </p:spPr>
          <p:txBody>
            <a:bodyPr/>
            <a:lstStyle/>
            <a:p>
              <a:pPr eaLnBrk="0" fontAlgn="base" hangingPunct="0">
                <a:spcBef>
                  <a:spcPct val="0"/>
                </a:spcBef>
                <a:spcAft>
                  <a:spcPct val="0"/>
                </a:spcAft>
                <a:defRPr/>
              </a:pPr>
              <a:endParaRPr lang="en-US" sz="1200" b="1" dirty="0">
                <a:solidFill>
                  <a:srgbClr val="000000"/>
                </a:solidFill>
                <a:cs typeface="Times New Roman" pitchFamily="18" charset="0"/>
              </a:endParaRPr>
            </a:p>
          </p:txBody>
        </p:sp>
      </p:grpSp>
      <p:grpSp>
        <p:nvGrpSpPr>
          <p:cNvPr id="1032" name="Group 11"/>
          <p:cNvGrpSpPr>
            <a:grpSpLocks/>
          </p:cNvGrpSpPr>
          <p:nvPr userDrawn="1"/>
        </p:nvGrpSpPr>
        <p:grpSpPr bwMode="auto">
          <a:xfrm>
            <a:off x="292100" y="6413500"/>
            <a:ext cx="8763000" cy="76200"/>
            <a:chOff x="736" y="599"/>
            <a:chExt cx="4885" cy="48"/>
          </a:xfrm>
        </p:grpSpPr>
        <p:sp>
          <p:nvSpPr>
            <p:cNvPr id="250892" name="Line 12"/>
            <p:cNvSpPr>
              <a:spLocks noChangeShapeType="1"/>
            </p:cNvSpPr>
            <p:nvPr userDrawn="1"/>
          </p:nvSpPr>
          <p:spPr bwMode="auto">
            <a:xfrm>
              <a:off x="736" y="599"/>
              <a:ext cx="4885" cy="0"/>
            </a:xfrm>
            <a:prstGeom prst="line">
              <a:avLst/>
            </a:prstGeom>
            <a:noFill/>
            <a:ln w="57150">
              <a:solidFill>
                <a:schemeClr val="hlink"/>
              </a:solidFill>
              <a:round/>
              <a:headEnd/>
              <a:tailEnd type="triangle" w="med" len="med"/>
            </a:ln>
            <a:effectLst/>
          </p:spPr>
          <p:txBody>
            <a:bodyPr/>
            <a:lstStyle/>
            <a:p>
              <a:pPr eaLnBrk="0" fontAlgn="base" hangingPunct="0">
                <a:spcBef>
                  <a:spcPct val="0"/>
                </a:spcBef>
                <a:spcAft>
                  <a:spcPct val="0"/>
                </a:spcAft>
                <a:defRPr/>
              </a:pPr>
              <a:endParaRPr lang="en-US" sz="1200" b="1" dirty="0">
                <a:solidFill>
                  <a:srgbClr val="000000"/>
                </a:solidFill>
                <a:cs typeface="Times New Roman" pitchFamily="18" charset="0"/>
              </a:endParaRPr>
            </a:p>
          </p:txBody>
        </p:sp>
        <p:sp>
          <p:nvSpPr>
            <p:cNvPr id="250893" name="Line 13"/>
            <p:cNvSpPr>
              <a:spLocks noChangeShapeType="1"/>
            </p:cNvSpPr>
            <p:nvPr userDrawn="1"/>
          </p:nvSpPr>
          <p:spPr bwMode="auto">
            <a:xfrm>
              <a:off x="826" y="647"/>
              <a:ext cx="4616" cy="0"/>
            </a:xfrm>
            <a:prstGeom prst="line">
              <a:avLst/>
            </a:prstGeom>
            <a:noFill/>
            <a:ln w="28575">
              <a:solidFill>
                <a:srgbClr val="FFCC00"/>
              </a:solidFill>
              <a:round/>
              <a:headEnd/>
              <a:tailEnd/>
            </a:ln>
            <a:effectLst/>
          </p:spPr>
          <p:txBody>
            <a:bodyPr/>
            <a:lstStyle/>
            <a:p>
              <a:pPr eaLnBrk="0" fontAlgn="base" hangingPunct="0">
                <a:spcBef>
                  <a:spcPct val="0"/>
                </a:spcBef>
                <a:spcAft>
                  <a:spcPct val="0"/>
                </a:spcAft>
                <a:defRPr/>
              </a:pPr>
              <a:endParaRPr lang="en-US" sz="1200" b="1" dirty="0">
                <a:solidFill>
                  <a:srgbClr val="000000"/>
                </a:solidFill>
                <a:cs typeface="Times New Roman" pitchFamily="18" charset="0"/>
              </a:endParaRPr>
            </a:p>
          </p:txBody>
        </p:sp>
      </p:grpSp>
      <p:pic>
        <p:nvPicPr>
          <p:cNvPr id="13" name="Picture 8" descr="cni%20logo%20small"/>
          <p:cNvPicPr>
            <a:picLocks noChangeAspect="1" noChangeArrowheads="1"/>
          </p:cNvPicPr>
          <p:nvPr userDrawn="1"/>
        </p:nvPicPr>
        <p:blipFill>
          <a:blip r:embed="rId16" cstate="print"/>
          <a:srcRect/>
          <a:stretch>
            <a:fillRect/>
          </a:stretch>
        </p:blipFill>
        <p:spPr bwMode="auto">
          <a:xfrm>
            <a:off x="63500" y="65088"/>
            <a:ext cx="927100" cy="925512"/>
          </a:xfrm>
          <a:prstGeom prst="rect">
            <a:avLst/>
          </a:prstGeom>
          <a:noFill/>
          <a:ln w="9525">
            <a:noFill/>
            <a:miter lim="800000"/>
            <a:headEnd/>
            <a:tailEnd/>
          </a:ln>
        </p:spPr>
      </p:pic>
    </p:spTree>
    <p:extLst>
      <p:ext uri="{BB962C8B-B14F-4D97-AF65-F5344CB8AC3E}">
        <p14:creationId xmlns:p14="http://schemas.microsoft.com/office/powerpoint/2010/main" val="388886710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hf hdr="0" ftr="0"/>
  <p:txStyles>
    <p:titleStyle>
      <a:lvl1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2pPr>
      <a:lvl3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3pPr>
      <a:lvl4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4pPr>
      <a:lvl5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5pPr>
      <a:lvl6pPr marL="457200" algn="ctr" rtl="0" fontAlgn="base">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6pPr>
      <a:lvl7pPr marL="914400" algn="ctr" rtl="0" fontAlgn="base">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7pPr>
      <a:lvl8pPr marL="1371600" algn="ctr" rtl="0" fontAlgn="base">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8pPr>
      <a:lvl9pPr marL="1828800" algn="ctr" rtl="0" fontAlgn="base">
        <a:spcBef>
          <a:spcPct val="0"/>
        </a:spcBef>
        <a:spcAft>
          <a:spcPct val="0"/>
        </a:spcAft>
        <a:defRPr sz="3200" b="1" i="1">
          <a:solidFill>
            <a:srgbClr val="000066"/>
          </a:solidFill>
          <a:effectLst>
            <a:outerShdw blurRad="38100" dist="38100" dir="2700000" algn="tl">
              <a:srgbClr val="C0C0C0"/>
            </a:outerShdw>
          </a:effectLst>
          <a:latin typeface="Arial" charset="0"/>
          <a:cs typeface="Arial" charset="0"/>
        </a:defRPr>
      </a:lvl9pPr>
    </p:titleStyle>
    <p:bodyStyle>
      <a:lvl1pPr marL="228600" indent="-228600" algn="l" rtl="0" eaLnBrk="0" fontAlgn="base" hangingPunct="0">
        <a:spcBef>
          <a:spcPct val="25000"/>
        </a:spcBef>
        <a:spcAft>
          <a:spcPct val="25000"/>
        </a:spcAft>
        <a:buClr>
          <a:schemeClr val="tx1"/>
        </a:buClr>
        <a:buChar char="•"/>
        <a:defRPr sz="2400" b="1" i="1">
          <a:solidFill>
            <a:srgbClr val="000066"/>
          </a:solidFill>
          <a:latin typeface="+mn-lt"/>
          <a:ea typeface="+mn-ea"/>
          <a:cs typeface="+mn-cs"/>
        </a:defRPr>
      </a:lvl1pPr>
      <a:lvl2pPr marL="635000" indent="-177800" algn="l" rtl="0" eaLnBrk="0" fontAlgn="base" hangingPunct="0">
        <a:spcBef>
          <a:spcPct val="25000"/>
        </a:spcBef>
        <a:spcAft>
          <a:spcPct val="25000"/>
        </a:spcAft>
        <a:buClr>
          <a:schemeClr val="tx1"/>
        </a:buClr>
        <a:buChar char="–"/>
        <a:defRPr sz="2000" b="1" i="1">
          <a:solidFill>
            <a:srgbClr val="000066"/>
          </a:solidFill>
          <a:latin typeface="+mn-lt"/>
          <a:cs typeface="+mn-cs"/>
        </a:defRPr>
      </a:lvl2pPr>
      <a:lvl3pPr marL="914400" indent="-114300" algn="l" rtl="0" eaLnBrk="0" fontAlgn="base" hangingPunct="0">
        <a:spcBef>
          <a:spcPct val="25000"/>
        </a:spcBef>
        <a:spcAft>
          <a:spcPct val="25000"/>
        </a:spcAft>
        <a:buClr>
          <a:schemeClr val="tx1"/>
        </a:buClr>
        <a:buChar char="•"/>
        <a:defRPr sz="1600" b="1" i="1">
          <a:solidFill>
            <a:srgbClr val="000066"/>
          </a:solidFill>
          <a:latin typeface="+mn-lt"/>
          <a:cs typeface="+mn-cs"/>
        </a:defRPr>
      </a:lvl3pPr>
      <a:lvl4pPr marL="1714500" indent="-266700" algn="l" rtl="0" eaLnBrk="0" fontAlgn="base" hangingPunct="0">
        <a:spcBef>
          <a:spcPct val="25000"/>
        </a:spcBef>
        <a:spcAft>
          <a:spcPct val="25000"/>
        </a:spcAft>
        <a:buChar char="–"/>
        <a:defRPr sz="1400" b="1">
          <a:solidFill>
            <a:schemeClr val="tx1"/>
          </a:solidFill>
          <a:latin typeface="+mn-lt"/>
          <a:cs typeface="+mn-cs"/>
        </a:defRPr>
      </a:lvl4pPr>
      <a:lvl5pPr marL="2209800" indent="-381000" algn="l" rtl="0" eaLnBrk="0" fontAlgn="base" hangingPunct="0">
        <a:spcBef>
          <a:spcPct val="20000"/>
        </a:spcBef>
        <a:spcAft>
          <a:spcPct val="0"/>
        </a:spcAft>
        <a:buChar char="•"/>
        <a:defRPr sz="2000">
          <a:solidFill>
            <a:schemeClr val="tx1"/>
          </a:solidFill>
          <a:latin typeface="Times New Roman" pitchFamily="18" charset="0"/>
          <a:cs typeface="+mn-cs"/>
        </a:defRPr>
      </a:lvl5pPr>
      <a:lvl6pPr marL="2667000" indent="-381000" algn="l" rtl="0" fontAlgn="base">
        <a:spcBef>
          <a:spcPct val="20000"/>
        </a:spcBef>
        <a:spcAft>
          <a:spcPct val="0"/>
        </a:spcAft>
        <a:buChar char="•"/>
        <a:defRPr sz="2000">
          <a:solidFill>
            <a:schemeClr val="tx1"/>
          </a:solidFill>
          <a:latin typeface="Times New Roman" pitchFamily="18" charset="0"/>
          <a:cs typeface="+mn-cs"/>
        </a:defRPr>
      </a:lvl6pPr>
      <a:lvl7pPr marL="3124200" indent="-381000" algn="l" rtl="0" fontAlgn="base">
        <a:spcBef>
          <a:spcPct val="20000"/>
        </a:spcBef>
        <a:spcAft>
          <a:spcPct val="0"/>
        </a:spcAft>
        <a:buChar char="•"/>
        <a:defRPr sz="2000">
          <a:solidFill>
            <a:schemeClr val="tx1"/>
          </a:solidFill>
          <a:latin typeface="Times New Roman" pitchFamily="18" charset="0"/>
          <a:cs typeface="+mn-cs"/>
        </a:defRPr>
      </a:lvl7pPr>
      <a:lvl8pPr marL="3581400" indent="-381000" algn="l" rtl="0" fontAlgn="base">
        <a:spcBef>
          <a:spcPct val="20000"/>
        </a:spcBef>
        <a:spcAft>
          <a:spcPct val="0"/>
        </a:spcAft>
        <a:buChar char="•"/>
        <a:defRPr sz="2000">
          <a:solidFill>
            <a:schemeClr val="tx1"/>
          </a:solidFill>
          <a:latin typeface="Times New Roman" pitchFamily="18" charset="0"/>
          <a:cs typeface="+mn-cs"/>
        </a:defRPr>
      </a:lvl8pPr>
      <a:lvl9pPr marL="4038600" indent="-381000" algn="l" rtl="0" fontAlgn="base">
        <a:spcBef>
          <a:spcPct val="20000"/>
        </a:spcBef>
        <a:spcAft>
          <a:spcPct val="0"/>
        </a:spcAft>
        <a:buChar char="•"/>
        <a:defRPr sz="2000">
          <a:solidFill>
            <a:schemeClr val="tx1"/>
          </a:solidFill>
          <a:latin typeface="Times New Roman"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nic.navy.mil/REC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epa.gov/lead"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northwestmilitaryhousing.com/current-residents/resident-services-maintenance-reques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rentcafe.com/residentservices/whidbey-island-navy-north/userlogin.asp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8" Type="http://schemas.openxmlformats.org/officeDocument/2006/relationships/hyperlink" Target="http://www.pinterest.com/NavyHousing" TargetMode="External"/><Relationship Id="rId3" Type="http://schemas.openxmlformats.org/officeDocument/2006/relationships/image" Target="../media/image9.png"/><Relationship Id="rId7" Type="http://schemas.openxmlformats.org/officeDocument/2006/relationships/hyperlink" Target="http://www.facebook.com/Navylif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hyperlink" Target="http://www.youtube.com/NavyHousi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orthwestmilitaryhousing.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770A7-E661-4242-B38A-1AB646279FA9}"/>
              </a:ext>
            </a:extLst>
          </p:cNvPr>
          <p:cNvSpPr>
            <a:spLocks noGrp="1"/>
          </p:cNvSpPr>
          <p:nvPr>
            <p:ph type="ctrTitle"/>
          </p:nvPr>
        </p:nvSpPr>
        <p:spPr>
          <a:xfrm>
            <a:off x="685800" y="1939921"/>
            <a:ext cx="7772400" cy="861774"/>
          </a:xfrm>
        </p:spPr>
        <p:txBody>
          <a:bodyPr/>
          <a:lstStyle/>
          <a:p>
            <a:r>
              <a:rPr lang="en-US" dirty="0">
                <a:solidFill>
                  <a:srgbClr val="002060"/>
                </a:solidFill>
              </a:rPr>
              <a:t>Public-Private Venture (PPV)</a:t>
            </a:r>
            <a:br>
              <a:rPr lang="en-US" dirty="0">
                <a:solidFill>
                  <a:srgbClr val="002060"/>
                </a:solidFill>
              </a:rPr>
            </a:br>
            <a:r>
              <a:rPr lang="en-US" dirty="0">
                <a:solidFill>
                  <a:srgbClr val="002060"/>
                </a:solidFill>
              </a:rPr>
              <a:t>Mandatory </a:t>
            </a:r>
            <a:r>
              <a:rPr lang="en-US" dirty="0" smtClean="0">
                <a:solidFill>
                  <a:srgbClr val="002060"/>
                </a:solidFill>
              </a:rPr>
              <a:t>PPV </a:t>
            </a:r>
            <a:r>
              <a:rPr lang="en-US" dirty="0">
                <a:solidFill>
                  <a:srgbClr val="002060"/>
                </a:solidFill>
              </a:rPr>
              <a:t>Housing Resident In-Brief</a:t>
            </a:r>
          </a:p>
        </p:txBody>
      </p:sp>
      <p:sp>
        <p:nvSpPr>
          <p:cNvPr id="3" name="Subtitle 2">
            <a:extLst>
              <a:ext uri="{FF2B5EF4-FFF2-40B4-BE49-F238E27FC236}">
                <a16:creationId xmlns:a16="http://schemas.microsoft.com/office/drawing/2014/main" id="{B91E3F36-9F57-4787-940F-9B817AF8AB15}"/>
              </a:ext>
            </a:extLst>
          </p:cNvPr>
          <p:cNvSpPr>
            <a:spLocks noGrp="1"/>
          </p:cNvSpPr>
          <p:nvPr>
            <p:ph type="subTitle" idx="1"/>
          </p:nvPr>
        </p:nvSpPr>
        <p:spPr>
          <a:xfrm>
            <a:off x="1371600" y="4670050"/>
            <a:ext cx="6400800" cy="430887"/>
          </a:xfrm>
        </p:spPr>
        <p:txBody>
          <a:bodyPr/>
          <a:lstStyle/>
          <a:p>
            <a:r>
              <a:rPr lang="en-US" dirty="0" smtClean="0">
                <a:solidFill>
                  <a:srgbClr val="002060"/>
                </a:solidFill>
              </a:rPr>
              <a:t>NAS Whidbey Island </a:t>
            </a:r>
            <a:r>
              <a:rPr lang="en-US" dirty="0" smtClean="0"/>
              <a:t>Housing </a:t>
            </a:r>
            <a:r>
              <a:rPr lang="en-US" dirty="0"/>
              <a:t>Service Center</a:t>
            </a:r>
          </a:p>
        </p:txBody>
      </p:sp>
      <p:sp>
        <p:nvSpPr>
          <p:cNvPr id="4" name="Slide Number Placeholder 3">
            <a:extLst>
              <a:ext uri="{FF2B5EF4-FFF2-40B4-BE49-F238E27FC236}">
                <a16:creationId xmlns:a16="http://schemas.microsoft.com/office/drawing/2014/main" id="{ADBB20E3-F910-43AA-BF98-DB6B446A6FCA}"/>
              </a:ext>
            </a:extLst>
          </p:cNvPr>
          <p:cNvSpPr>
            <a:spLocks noGrp="1"/>
          </p:cNvSpPr>
          <p:nvPr>
            <p:ph type="sldNum" sz="quarter" idx="11"/>
          </p:nvPr>
        </p:nvSpPr>
        <p:spPr/>
        <p:txBody>
          <a:bodyPr/>
          <a:lstStyle/>
          <a:p>
            <a:pPr>
              <a:defRPr/>
            </a:pPr>
            <a:fld id="{D27A1FBF-122C-4E85-A3E8-BC1F1A5F5A14}" type="slidenum">
              <a:rPr lang="en-US" smtClean="0"/>
              <a:pPr>
                <a:defRPr/>
              </a:pPr>
              <a:t>1</a:t>
            </a:fld>
            <a:endParaRPr lang="en-US" dirty="0"/>
          </a:p>
        </p:txBody>
      </p:sp>
      <p:pic>
        <p:nvPicPr>
          <p:cNvPr id="5" name="Picture 4" descr="A close up of a sign&#10;&#10;Description automatically generated">
            <a:extLst>
              <a:ext uri="{FF2B5EF4-FFF2-40B4-BE49-F238E27FC236}">
                <a16:creationId xmlns:a16="http://schemas.microsoft.com/office/drawing/2014/main" id="{D809B681-D276-4C37-929D-7E0A18F140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6700" y="3280635"/>
            <a:ext cx="990600" cy="992970"/>
          </a:xfrm>
          <a:prstGeom prst="rect">
            <a:avLst/>
          </a:prstGeom>
        </p:spPr>
      </p:pic>
    </p:spTree>
    <p:extLst>
      <p:ext uri="{BB962C8B-B14F-4D97-AF65-F5344CB8AC3E}">
        <p14:creationId xmlns:p14="http://schemas.microsoft.com/office/powerpoint/2010/main" val="3429024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6260-9FBB-46CF-9C05-F673422073B5}"/>
              </a:ext>
            </a:extLst>
          </p:cNvPr>
          <p:cNvSpPr>
            <a:spLocks noGrp="1"/>
          </p:cNvSpPr>
          <p:nvPr>
            <p:ph type="title"/>
          </p:nvPr>
        </p:nvSpPr>
        <p:spPr>
          <a:xfrm>
            <a:off x="1143000" y="242719"/>
            <a:ext cx="7772400" cy="430887"/>
          </a:xfrm>
        </p:spPr>
        <p:txBody>
          <a:bodyPr/>
          <a:lstStyle/>
          <a:p>
            <a:r>
              <a:rPr lang="en-US" dirty="0">
                <a:solidFill>
                  <a:srgbClr val="1B1B76"/>
                </a:solidFill>
              </a:rPr>
              <a:t>Anti-Retaliation and Anti-Reprisal Rights</a:t>
            </a:r>
            <a:endParaRPr lang="en-US" dirty="0"/>
          </a:p>
        </p:txBody>
      </p:sp>
      <p:sp>
        <p:nvSpPr>
          <p:cNvPr id="3" name="Content Placeholder 2">
            <a:extLst>
              <a:ext uri="{FF2B5EF4-FFF2-40B4-BE49-F238E27FC236}">
                <a16:creationId xmlns:a16="http://schemas.microsoft.com/office/drawing/2014/main" id="{668F4195-134E-4BCE-871A-C8C298FFE835}"/>
              </a:ext>
            </a:extLst>
          </p:cNvPr>
          <p:cNvSpPr>
            <a:spLocks noGrp="1"/>
          </p:cNvSpPr>
          <p:nvPr>
            <p:ph sz="half" idx="1"/>
          </p:nvPr>
        </p:nvSpPr>
        <p:spPr>
          <a:xfrm>
            <a:off x="381000" y="1068946"/>
            <a:ext cx="8305800" cy="5019675"/>
          </a:xfrm>
        </p:spPr>
        <p:txBody>
          <a:bodyPr/>
          <a:lstStyle/>
          <a:p>
            <a:pPr marL="169545" indent="-169545"/>
            <a:r>
              <a:rPr lang="en-US" i="0" dirty="0">
                <a:solidFill>
                  <a:srgbClr val="1B1B76"/>
                </a:solidFill>
              </a:rPr>
              <a:t>As a tenant of PPV housing, you have the right to report issues with your housing without fear of reprisal or retaliation </a:t>
            </a:r>
          </a:p>
          <a:p>
            <a:pPr marL="169545" indent="-169545"/>
            <a:r>
              <a:rPr lang="en-US" i="0" dirty="0">
                <a:solidFill>
                  <a:srgbClr val="1B1B76"/>
                </a:solidFill>
              </a:rPr>
              <a:t>You can report housing issues to the PPV company, the Housing Service Center, or your Command.</a:t>
            </a:r>
          </a:p>
          <a:p>
            <a:pPr marL="169545" indent="-169545"/>
            <a:r>
              <a:rPr lang="en-US" i="0" dirty="0">
                <a:solidFill>
                  <a:srgbClr val="1B1B76"/>
                </a:solidFill>
              </a:rPr>
              <a:t>Forms of reprisal and retaliation include:</a:t>
            </a:r>
          </a:p>
          <a:p>
            <a:pPr marL="516890" lvl="1" indent="-169545"/>
            <a:r>
              <a:rPr lang="en-US" b="0" i="0" dirty="0">
                <a:solidFill>
                  <a:srgbClr val="1B1B76"/>
                </a:solidFill>
                <a:ea typeface="+mn-lt"/>
                <a:cs typeface="+mn-lt"/>
              </a:rPr>
              <a:t>Unlawful recovery of, or attempt to recover, possession of the housing unit</a:t>
            </a:r>
          </a:p>
          <a:p>
            <a:pPr marL="516890" lvl="1" indent="-169545"/>
            <a:r>
              <a:rPr lang="en-US" b="0" i="0" dirty="0">
                <a:solidFill>
                  <a:srgbClr val="1B1B76"/>
                </a:solidFill>
                <a:ea typeface="+mn-lt"/>
                <a:cs typeface="+mn-lt"/>
              </a:rPr>
              <a:t>Unlawfully increasing the rent, decreasing services, or increasing the obligations of the tenant</a:t>
            </a:r>
          </a:p>
          <a:p>
            <a:pPr marL="516890" lvl="1" indent="-169545"/>
            <a:r>
              <a:rPr lang="en-US" b="0" i="0" dirty="0">
                <a:solidFill>
                  <a:srgbClr val="1B1B76"/>
                </a:solidFill>
                <a:ea typeface="+mn-lt"/>
                <a:cs typeface="+mn-lt"/>
              </a:rPr>
              <a:t>Interference with a tenant’s right to privacy</a:t>
            </a:r>
          </a:p>
          <a:p>
            <a:pPr marL="516890" lvl="1" indent="-169545"/>
            <a:r>
              <a:rPr lang="en-US" b="0" i="0" dirty="0">
                <a:solidFill>
                  <a:srgbClr val="1B1B76"/>
                </a:solidFill>
                <a:ea typeface="+mn-lt"/>
                <a:cs typeface="+mn-lt"/>
              </a:rPr>
              <a:t>Harassment of a tenant</a:t>
            </a:r>
          </a:p>
          <a:p>
            <a:pPr marL="516890" lvl="1" indent="-169545"/>
            <a:r>
              <a:rPr lang="en-US" b="0" i="0" dirty="0">
                <a:solidFill>
                  <a:srgbClr val="1B1B76"/>
                </a:solidFill>
                <a:ea typeface="+mn-lt"/>
                <a:cs typeface="+mn-lt"/>
              </a:rPr>
              <a:t>Refusal to honor the terms of the lease</a:t>
            </a:r>
          </a:p>
          <a:p>
            <a:pPr marL="516890" lvl="1" indent="-169545"/>
            <a:r>
              <a:rPr lang="en-US" b="0" i="0" dirty="0">
                <a:solidFill>
                  <a:srgbClr val="1B1B76"/>
                </a:solidFill>
                <a:ea typeface="+mn-lt"/>
                <a:cs typeface="+mn-lt"/>
              </a:rPr>
              <a:t>Interference with the career of a tenant</a:t>
            </a:r>
          </a:p>
          <a:p>
            <a:pPr marL="169545" indent="-169545"/>
            <a:r>
              <a:rPr lang="en-US" i="0" dirty="0">
                <a:solidFill>
                  <a:srgbClr val="1B1B76"/>
                </a:solidFill>
              </a:rPr>
              <a:t>If you have a concern or want to report retaliation or reprisal, you can contact in writing the Housing Service Center, your commanding officer, or the installation commanding officer</a:t>
            </a:r>
          </a:p>
          <a:p>
            <a:pPr marL="517207" lvl="1" indent="-169545"/>
            <a:r>
              <a:rPr lang="en-US" b="0" i="0" dirty="0">
                <a:solidFill>
                  <a:srgbClr val="1B1B76"/>
                </a:solidFill>
              </a:rPr>
              <a:t>All formal complaints will be investigated and reported to the Assistant Secretary of the Navy</a:t>
            </a:r>
          </a:p>
          <a:p>
            <a:pPr lvl="2"/>
            <a:endParaRPr lang="en-US" sz="1600" dirty="0" smtClean="0">
              <a:solidFill>
                <a:srgbClr val="FF0000"/>
              </a:solidFill>
            </a:endParaRPr>
          </a:p>
          <a:p>
            <a:pPr lvl="2"/>
            <a:endParaRPr lang="en-US" sz="1600" dirty="0">
              <a:solidFill>
                <a:srgbClr val="FF0000"/>
              </a:solidFill>
            </a:endParaRPr>
          </a:p>
          <a:p>
            <a:pPr marL="169545" indent="-169545"/>
            <a:endParaRPr lang="en-US" dirty="0"/>
          </a:p>
          <a:p>
            <a:pPr marL="169545" indent="-169545"/>
            <a:endParaRPr lang="en-US" dirty="0"/>
          </a:p>
        </p:txBody>
      </p:sp>
      <p:sp>
        <p:nvSpPr>
          <p:cNvPr id="4" name="Slide Number Placeholder 3">
            <a:extLst>
              <a:ext uri="{FF2B5EF4-FFF2-40B4-BE49-F238E27FC236}">
                <a16:creationId xmlns:a16="http://schemas.microsoft.com/office/drawing/2014/main" id="{4202BA7B-14A9-4842-8571-975267E36682}"/>
              </a:ext>
            </a:extLst>
          </p:cNvPr>
          <p:cNvSpPr>
            <a:spLocks noGrp="1"/>
          </p:cNvSpPr>
          <p:nvPr>
            <p:ph type="sldNum" sz="quarter" idx="11"/>
          </p:nvPr>
        </p:nvSpPr>
        <p:spPr/>
        <p:txBody>
          <a:bodyPr/>
          <a:lstStyle/>
          <a:p>
            <a:fld id="{F23198E8-5BF6-4909-B291-3F8D10BCBA03}" type="slidenum">
              <a:rPr lang="en-US" smtClean="0"/>
              <a:pPr/>
              <a:t>10</a:t>
            </a:fld>
            <a:endParaRPr lang="en-US" dirty="0"/>
          </a:p>
        </p:txBody>
      </p:sp>
    </p:spTree>
    <p:extLst>
      <p:ext uri="{BB962C8B-B14F-4D97-AF65-F5344CB8AC3E}">
        <p14:creationId xmlns:p14="http://schemas.microsoft.com/office/powerpoint/2010/main" val="3186849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6260-9FBB-46CF-9C05-F673422073B5}"/>
              </a:ext>
            </a:extLst>
          </p:cNvPr>
          <p:cNvSpPr>
            <a:spLocks noGrp="1"/>
          </p:cNvSpPr>
          <p:nvPr>
            <p:ph type="title"/>
          </p:nvPr>
        </p:nvSpPr>
        <p:spPr>
          <a:xfrm>
            <a:off x="1143000" y="242719"/>
            <a:ext cx="7772400" cy="430887"/>
          </a:xfrm>
        </p:spPr>
        <p:txBody>
          <a:bodyPr/>
          <a:lstStyle/>
          <a:p>
            <a:r>
              <a:rPr lang="en-US" dirty="0"/>
              <a:t>Understanding Your Lease</a:t>
            </a:r>
          </a:p>
        </p:txBody>
      </p:sp>
      <p:sp>
        <p:nvSpPr>
          <p:cNvPr id="3" name="Content Placeholder 2">
            <a:extLst>
              <a:ext uri="{FF2B5EF4-FFF2-40B4-BE49-F238E27FC236}">
                <a16:creationId xmlns:a16="http://schemas.microsoft.com/office/drawing/2014/main" id="{668F4195-134E-4BCE-871A-C8C298FFE835}"/>
              </a:ext>
            </a:extLst>
          </p:cNvPr>
          <p:cNvSpPr>
            <a:spLocks noGrp="1"/>
          </p:cNvSpPr>
          <p:nvPr>
            <p:ph sz="half" idx="1"/>
          </p:nvPr>
        </p:nvSpPr>
        <p:spPr>
          <a:xfrm>
            <a:off x="381000" y="1068946"/>
            <a:ext cx="8305800" cy="5019675"/>
          </a:xfrm>
        </p:spPr>
        <p:txBody>
          <a:bodyPr/>
          <a:lstStyle/>
          <a:p>
            <a:pPr marL="169545" indent="-169545"/>
            <a:r>
              <a:rPr lang="en-US" i="0" dirty="0">
                <a:solidFill>
                  <a:srgbClr val="1B1B76"/>
                </a:solidFill>
              </a:rPr>
              <a:t>All PPV companies have agreed to use the same DOD-written Universal Lease, with Navy-approved local addenda </a:t>
            </a:r>
          </a:p>
          <a:p>
            <a:pPr marL="169545" indent="-169545"/>
            <a:r>
              <a:rPr lang="en-US" i="0" dirty="0">
                <a:solidFill>
                  <a:srgbClr val="1B1B76"/>
                </a:solidFill>
              </a:rPr>
              <a:t>Residents must accept and sign the PPV lease to reside in housing</a:t>
            </a:r>
          </a:p>
          <a:p>
            <a:pPr marL="169545" indent="-169545"/>
            <a:r>
              <a:rPr lang="en-US" i="0" dirty="0">
                <a:solidFill>
                  <a:srgbClr val="1B1B76"/>
                </a:solidFill>
              </a:rPr>
              <a:t>The lease includes tenant’s rights and responsibilities</a:t>
            </a:r>
          </a:p>
          <a:p>
            <a:pPr marL="169545" indent="-169545"/>
            <a:r>
              <a:rPr lang="en-US" i="0" dirty="0">
                <a:solidFill>
                  <a:srgbClr val="1B1B76"/>
                </a:solidFill>
              </a:rPr>
              <a:t>The resident handbook is considered part of the lease</a:t>
            </a:r>
          </a:p>
          <a:p>
            <a:pPr marL="169545" indent="-169545"/>
            <a:r>
              <a:rPr lang="en-US" i="0" dirty="0">
                <a:solidFill>
                  <a:srgbClr val="1B1B76"/>
                </a:solidFill>
              </a:rPr>
              <a:t>It is important to read through and understand what you are signing</a:t>
            </a:r>
          </a:p>
          <a:p>
            <a:pPr marL="169545" indent="-169545"/>
            <a:r>
              <a:rPr lang="en-US" i="0" dirty="0">
                <a:solidFill>
                  <a:srgbClr val="1B1B76"/>
                </a:solidFill>
              </a:rPr>
              <a:t>If you have questions, contact the HSC</a:t>
            </a:r>
          </a:p>
          <a:p>
            <a:pPr marL="169545" indent="-169545"/>
            <a:endParaRPr lang="en-US" i="0" dirty="0">
              <a:solidFill>
                <a:srgbClr val="1B1B76"/>
              </a:solidFill>
            </a:endParaRPr>
          </a:p>
          <a:p>
            <a:pPr marL="169545" indent="-169545"/>
            <a:r>
              <a:rPr lang="en-US" i="0" dirty="0">
                <a:solidFill>
                  <a:srgbClr val="1B1B76"/>
                </a:solidFill>
              </a:rPr>
              <a:t>The Universal Lease includes:</a:t>
            </a:r>
          </a:p>
          <a:p>
            <a:pPr marL="169545" indent="-169545"/>
            <a:endParaRPr lang="en-US" i="0" dirty="0">
              <a:solidFill>
                <a:srgbClr val="1B1B76"/>
              </a:solidFill>
            </a:endParaRPr>
          </a:p>
          <a:p>
            <a:pPr marL="0" indent="0">
              <a:buNone/>
            </a:pPr>
            <a:r>
              <a:rPr lang="en-US" i="0" dirty="0">
                <a:solidFill>
                  <a:srgbClr val="1B1B76"/>
                </a:solidFill>
              </a:rPr>
              <a:t>1. Military Housing Privatization Initiative (MHPI) Universal Lease with Washington State requirements for Military Members. DOD PPV Universal Lease used by all military branches </a:t>
            </a:r>
            <a:endParaRPr lang="en-US" b="0" i="0" dirty="0">
              <a:solidFill>
                <a:srgbClr val="1B1B76"/>
              </a:solidFill>
            </a:endParaRPr>
          </a:p>
          <a:p>
            <a:pPr marL="347662" lvl="1" indent="0">
              <a:buNone/>
            </a:pPr>
            <a:r>
              <a:rPr lang="en-US" b="0" i="0" dirty="0">
                <a:solidFill>
                  <a:srgbClr val="1B1B76"/>
                </a:solidFill>
              </a:rPr>
              <a:t>Schedule 1 – Key Terms</a:t>
            </a:r>
          </a:p>
          <a:p>
            <a:pPr marL="347662" lvl="1" indent="0">
              <a:buNone/>
            </a:pPr>
            <a:r>
              <a:rPr lang="en-US" b="0" i="0" dirty="0">
                <a:solidFill>
                  <a:srgbClr val="1B1B76"/>
                </a:solidFill>
              </a:rPr>
              <a:t>Schedule 2 – Universal Lease Fee Schedule</a:t>
            </a:r>
          </a:p>
          <a:p>
            <a:pPr marL="347662" lvl="1" indent="0">
              <a:buNone/>
            </a:pPr>
            <a:r>
              <a:rPr lang="en-US" b="0" i="0" dirty="0">
                <a:solidFill>
                  <a:srgbClr val="1B1B76"/>
                </a:solidFill>
              </a:rPr>
              <a:t>Schedule 3 – Dispute Resolution Process</a:t>
            </a:r>
          </a:p>
          <a:p>
            <a:pPr marL="801687" lvl="2" indent="0">
              <a:buNone/>
            </a:pPr>
            <a:r>
              <a:rPr lang="en-US" b="0" i="0" dirty="0">
                <a:solidFill>
                  <a:srgbClr val="1B1B76"/>
                </a:solidFill>
              </a:rPr>
              <a:t>Exhibit A – Request Form for Dispute Resolution Process</a:t>
            </a:r>
          </a:p>
          <a:p>
            <a:pPr marL="347662" lvl="1" indent="0">
              <a:buNone/>
            </a:pPr>
            <a:r>
              <a:rPr lang="en-US" b="0" i="0" dirty="0">
                <a:solidFill>
                  <a:srgbClr val="1B1B76"/>
                </a:solidFill>
              </a:rPr>
              <a:t>Schedule 4 – Minimum Standard Tenant Displacement Guidelines</a:t>
            </a:r>
          </a:p>
          <a:p>
            <a:pPr marL="347662" lvl="1" indent="0">
              <a:buNone/>
            </a:pPr>
            <a:r>
              <a:rPr lang="en-US" b="0" i="0" dirty="0">
                <a:solidFill>
                  <a:srgbClr val="1B1B76"/>
                </a:solidFill>
              </a:rPr>
              <a:t>Schedule 5 – Sample Move-In/Move-Out Checklists</a:t>
            </a:r>
          </a:p>
          <a:p>
            <a:pPr lvl="2"/>
            <a:endParaRPr lang="en-US" sz="1600" dirty="0" smtClean="0">
              <a:solidFill>
                <a:srgbClr val="FF0000"/>
              </a:solidFill>
            </a:endParaRPr>
          </a:p>
          <a:p>
            <a:pPr lvl="2"/>
            <a:endParaRPr lang="en-US" sz="1600" dirty="0">
              <a:solidFill>
                <a:srgbClr val="FF0000"/>
              </a:solidFill>
            </a:endParaRPr>
          </a:p>
          <a:p>
            <a:pPr marL="169545" indent="-169545"/>
            <a:endParaRPr lang="en-US" dirty="0"/>
          </a:p>
          <a:p>
            <a:pPr marL="169545" indent="-169545"/>
            <a:endParaRPr lang="en-US" dirty="0"/>
          </a:p>
        </p:txBody>
      </p:sp>
      <p:sp>
        <p:nvSpPr>
          <p:cNvPr id="4" name="Slide Number Placeholder 3">
            <a:extLst>
              <a:ext uri="{FF2B5EF4-FFF2-40B4-BE49-F238E27FC236}">
                <a16:creationId xmlns:a16="http://schemas.microsoft.com/office/drawing/2014/main" id="{4202BA7B-14A9-4842-8571-975267E36682}"/>
              </a:ext>
            </a:extLst>
          </p:cNvPr>
          <p:cNvSpPr>
            <a:spLocks noGrp="1"/>
          </p:cNvSpPr>
          <p:nvPr>
            <p:ph type="sldNum" sz="quarter" idx="11"/>
          </p:nvPr>
        </p:nvSpPr>
        <p:spPr/>
        <p:txBody>
          <a:bodyPr/>
          <a:lstStyle/>
          <a:p>
            <a:fld id="{F23198E8-5BF6-4909-B291-3F8D10BCBA03}" type="slidenum">
              <a:rPr lang="en-US" smtClean="0"/>
              <a:pPr/>
              <a:t>11</a:t>
            </a:fld>
            <a:endParaRPr lang="en-US" dirty="0"/>
          </a:p>
        </p:txBody>
      </p:sp>
    </p:spTree>
    <p:extLst>
      <p:ext uri="{BB962C8B-B14F-4D97-AF65-F5344CB8AC3E}">
        <p14:creationId xmlns:p14="http://schemas.microsoft.com/office/powerpoint/2010/main" val="626083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79353-AF7A-460D-86A9-640FF1BA10ED}"/>
              </a:ext>
            </a:extLst>
          </p:cNvPr>
          <p:cNvSpPr>
            <a:spLocks noGrp="1"/>
          </p:cNvSpPr>
          <p:nvPr>
            <p:ph type="title"/>
          </p:nvPr>
        </p:nvSpPr>
        <p:spPr>
          <a:xfrm>
            <a:off x="1143000" y="242719"/>
            <a:ext cx="7772400" cy="430887"/>
          </a:xfrm>
        </p:spPr>
        <p:txBody>
          <a:bodyPr/>
          <a:lstStyle/>
          <a:p>
            <a:r>
              <a:rPr lang="en-US" dirty="0">
                <a:solidFill>
                  <a:srgbClr val="1B1B76"/>
                </a:solidFill>
              </a:rPr>
              <a:t>Understanding Your Lease - Continued</a:t>
            </a:r>
            <a:endParaRPr lang="en-US" dirty="0"/>
          </a:p>
        </p:txBody>
      </p:sp>
      <p:sp>
        <p:nvSpPr>
          <p:cNvPr id="5" name="Content Placeholder 4">
            <a:extLst>
              <a:ext uri="{FF2B5EF4-FFF2-40B4-BE49-F238E27FC236}">
                <a16:creationId xmlns:a16="http://schemas.microsoft.com/office/drawing/2014/main" id="{B4249D6E-C16D-4C1E-9F41-09BFAF94A32B}"/>
              </a:ext>
            </a:extLst>
          </p:cNvPr>
          <p:cNvSpPr>
            <a:spLocks noGrp="1"/>
          </p:cNvSpPr>
          <p:nvPr>
            <p:ph sz="half" idx="1"/>
          </p:nvPr>
        </p:nvSpPr>
        <p:spPr>
          <a:xfrm>
            <a:off x="381000" y="1090865"/>
            <a:ext cx="8305800" cy="5019675"/>
          </a:xfrm>
        </p:spPr>
        <p:txBody>
          <a:bodyPr/>
          <a:lstStyle/>
          <a:p>
            <a:pPr marL="0" indent="0">
              <a:buNone/>
            </a:pPr>
            <a:r>
              <a:rPr lang="en-US" dirty="0">
                <a:solidFill>
                  <a:srgbClr val="1B1B76"/>
                </a:solidFill>
              </a:rPr>
              <a:t>2. </a:t>
            </a:r>
            <a:r>
              <a:rPr lang="en-US" i="0" dirty="0" smtClean="0">
                <a:solidFill>
                  <a:srgbClr val="1B1B76"/>
                </a:solidFill>
              </a:rPr>
              <a:t>In addition to the lease itself, the Hunt lease includes several </a:t>
            </a:r>
            <a:r>
              <a:rPr lang="en-US" i="0" dirty="0">
                <a:solidFill>
                  <a:srgbClr val="1B1B76"/>
                </a:solidFill>
              </a:rPr>
              <a:t>r</a:t>
            </a:r>
            <a:r>
              <a:rPr lang="en-US" i="0" dirty="0" smtClean="0">
                <a:solidFill>
                  <a:srgbClr val="1B1B76"/>
                </a:solidFill>
              </a:rPr>
              <a:t>equired </a:t>
            </a:r>
            <a:r>
              <a:rPr lang="en-US" i="0" dirty="0">
                <a:solidFill>
                  <a:srgbClr val="1B1B76"/>
                </a:solidFill>
              </a:rPr>
              <a:t>a</a:t>
            </a:r>
            <a:r>
              <a:rPr lang="en-US" i="0" dirty="0" smtClean="0">
                <a:solidFill>
                  <a:srgbClr val="1B1B76"/>
                </a:solidFill>
              </a:rPr>
              <a:t>ddenda</a:t>
            </a:r>
            <a:r>
              <a:rPr lang="en-US" i="0" dirty="0">
                <a:solidFill>
                  <a:srgbClr val="1B1B76"/>
                </a:solidFill>
              </a:rPr>
              <a:t>:</a:t>
            </a:r>
          </a:p>
          <a:p>
            <a:pPr lvl="2"/>
            <a:r>
              <a:rPr lang="en-US" i="0" dirty="0">
                <a:solidFill>
                  <a:srgbClr val="1B1B76"/>
                </a:solidFill>
              </a:rPr>
              <a:t>Community Specific Addendum</a:t>
            </a:r>
          </a:p>
          <a:p>
            <a:pPr lvl="2"/>
            <a:r>
              <a:rPr lang="en-US" i="0" dirty="0">
                <a:solidFill>
                  <a:srgbClr val="1B1B76"/>
                </a:solidFill>
              </a:rPr>
              <a:t>Mold Information and Prevention Addendum</a:t>
            </a:r>
          </a:p>
          <a:p>
            <a:pPr lvl="2"/>
            <a:r>
              <a:rPr lang="en-US" i="0" dirty="0">
                <a:solidFill>
                  <a:srgbClr val="1B1B76"/>
                </a:solidFill>
              </a:rPr>
              <a:t>Asbestos Containing Materials Addendum</a:t>
            </a:r>
          </a:p>
          <a:p>
            <a:pPr lvl="2"/>
            <a:r>
              <a:rPr lang="en-US" i="0" dirty="0">
                <a:solidFill>
                  <a:srgbClr val="1B1B76"/>
                </a:solidFill>
              </a:rPr>
              <a:t>Lead-Based Paint Addendum</a:t>
            </a:r>
          </a:p>
          <a:p>
            <a:pPr lvl="3"/>
            <a:r>
              <a:rPr lang="en-US" b="0" dirty="0">
                <a:solidFill>
                  <a:srgbClr val="1B1B76"/>
                </a:solidFill>
              </a:rPr>
              <a:t>Section 1018 Disclosure of Lead-Based Paint Components and Lead-Based Hazards</a:t>
            </a:r>
          </a:p>
          <a:p>
            <a:pPr lvl="2"/>
            <a:r>
              <a:rPr lang="en-US" i="0" dirty="0">
                <a:solidFill>
                  <a:srgbClr val="1B1B76"/>
                </a:solidFill>
              </a:rPr>
              <a:t>Basement Damage Addendum</a:t>
            </a:r>
          </a:p>
          <a:p>
            <a:pPr lvl="2"/>
            <a:r>
              <a:rPr lang="en-US" i="0" dirty="0">
                <a:solidFill>
                  <a:srgbClr val="1B1B76"/>
                </a:solidFill>
              </a:rPr>
              <a:t>Flood Notice Addendum</a:t>
            </a:r>
          </a:p>
          <a:p>
            <a:pPr lvl="2"/>
            <a:r>
              <a:rPr lang="en-US" i="0" dirty="0">
                <a:solidFill>
                  <a:srgbClr val="1B1B76"/>
                </a:solidFill>
              </a:rPr>
              <a:t>Resident Energy Conservation Program (RECP) Addendum</a:t>
            </a:r>
          </a:p>
          <a:p>
            <a:pPr lvl="2"/>
            <a:r>
              <a:rPr lang="en-US" i="0" dirty="0">
                <a:solidFill>
                  <a:srgbClr val="1B1B76"/>
                </a:solidFill>
              </a:rPr>
              <a:t>Pet Addendum</a:t>
            </a:r>
          </a:p>
          <a:p>
            <a:pPr lvl="3"/>
            <a:r>
              <a:rPr lang="en-US" dirty="0">
                <a:solidFill>
                  <a:srgbClr val="1B1B76"/>
                </a:solidFill>
              </a:rPr>
              <a:t>Please note Dog Breed Restrictions to include any dog with a mix of any below breeds:</a:t>
            </a:r>
          </a:p>
          <a:p>
            <a:pPr lvl="4"/>
            <a:r>
              <a:rPr lang="en-US" dirty="0">
                <a:solidFill>
                  <a:srgbClr val="1B1B76"/>
                </a:solidFill>
                <a:latin typeface="+mn-lt"/>
              </a:rPr>
              <a:t>Pit Bill (American Staffordshire Bull Terrier or English Staffordshire Bull Terrier), Rottweiler, Presa Canarios, Doberman Pinscher, Chow </a:t>
            </a:r>
            <a:r>
              <a:rPr lang="en-US" dirty="0" smtClean="0">
                <a:solidFill>
                  <a:srgbClr val="1B1B76"/>
                </a:solidFill>
                <a:latin typeface="+mn-lt"/>
              </a:rPr>
              <a:t>, </a:t>
            </a:r>
            <a:r>
              <a:rPr lang="en-US" dirty="0">
                <a:solidFill>
                  <a:srgbClr val="1B1B76"/>
                </a:solidFill>
                <a:latin typeface="+mn-lt"/>
              </a:rPr>
              <a:t>Akitas, Mastiffs,  Great Danes, Alaskan Malamutes, and wolf hybrids</a:t>
            </a:r>
            <a:endParaRPr lang="en-US" b="0" i="0" dirty="0">
              <a:solidFill>
                <a:srgbClr val="002060"/>
              </a:solidFill>
              <a:latin typeface="+mn-lt"/>
            </a:endParaRPr>
          </a:p>
          <a:p>
            <a:pPr marL="169545" indent="-169545"/>
            <a:endParaRPr lang="en-US" sz="1600" i="0" dirty="0">
              <a:solidFill>
                <a:srgbClr val="002060"/>
              </a:solidFill>
            </a:endParaRPr>
          </a:p>
          <a:p>
            <a:pPr marL="0" indent="0">
              <a:buNone/>
            </a:pPr>
            <a:endParaRPr lang="en-US" dirty="0" smtClean="0"/>
          </a:p>
          <a:p>
            <a:pPr marL="169545" indent="-169545"/>
            <a:endParaRPr lang="en-US" dirty="0">
              <a:solidFill>
                <a:srgbClr val="FF0000"/>
              </a:solidFill>
            </a:endParaRPr>
          </a:p>
          <a:p>
            <a:pPr marL="169545" indent="-169545"/>
            <a:endParaRPr lang="en-US" dirty="0">
              <a:solidFill>
                <a:srgbClr val="FF0000"/>
              </a:solidFill>
            </a:endParaRPr>
          </a:p>
          <a:p>
            <a:pPr marL="169545" indent="-169545"/>
            <a:endParaRPr lang="en-US" dirty="0">
              <a:solidFill>
                <a:srgbClr val="FF0000"/>
              </a:solidFill>
            </a:endParaRPr>
          </a:p>
        </p:txBody>
      </p:sp>
      <p:sp>
        <p:nvSpPr>
          <p:cNvPr id="4" name="Slide Number Placeholder 3">
            <a:extLst>
              <a:ext uri="{FF2B5EF4-FFF2-40B4-BE49-F238E27FC236}">
                <a16:creationId xmlns:a16="http://schemas.microsoft.com/office/drawing/2014/main" id="{17786432-1898-4AF8-805C-3249C2E9EE32}"/>
              </a:ext>
            </a:extLst>
          </p:cNvPr>
          <p:cNvSpPr>
            <a:spLocks noGrp="1"/>
          </p:cNvSpPr>
          <p:nvPr>
            <p:ph type="sldNum" sz="quarter" idx="11"/>
          </p:nvPr>
        </p:nvSpPr>
        <p:spPr/>
        <p:txBody>
          <a:bodyPr/>
          <a:lstStyle/>
          <a:p>
            <a:pPr>
              <a:defRPr/>
            </a:pPr>
            <a:fld id="{F23198E8-5BF6-4909-B291-3F8D10BCBA03}" type="slidenum">
              <a:rPr lang="en-US" smtClean="0"/>
              <a:pPr>
                <a:defRPr/>
              </a:pPr>
              <a:t>12</a:t>
            </a:fld>
            <a:endParaRPr lang="en-US" dirty="0"/>
          </a:p>
        </p:txBody>
      </p:sp>
    </p:spTree>
    <p:extLst>
      <p:ext uri="{BB962C8B-B14F-4D97-AF65-F5344CB8AC3E}">
        <p14:creationId xmlns:p14="http://schemas.microsoft.com/office/powerpoint/2010/main" val="2162846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79353-AF7A-460D-86A9-640FF1BA10ED}"/>
              </a:ext>
            </a:extLst>
          </p:cNvPr>
          <p:cNvSpPr>
            <a:spLocks noGrp="1"/>
          </p:cNvSpPr>
          <p:nvPr>
            <p:ph type="title"/>
          </p:nvPr>
        </p:nvSpPr>
        <p:spPr>
          <a:xfrm>
            <a:off x="1143000" y="242719"/>
            <a:ext cx="7772400" cy="430887"/>
          </a:xfrm>
        </p:spPr>
        <p:txBody>
          <a:bodyPr/>
          <a:lstStyle/>
          <a:p>
            <a:r>
              <a:rPr lang="en-US" dirty="0">
                <a:solidFill>
                  <a:srgbClr val="1B1B76"/>
                </a:solidFill>
              </a:rPr>
              <a:t>Understanding Your Lease - Continued</a:t>
            </a:r>
            <a:endParaRPr lang="en-US" dirty="0"/>
          </a:p>
        </p:txBody>
      </p:sp>
      <p:sp>
        <p:nvSpPr>
          <p:cNvPr id="5" name="Content Placeholder 4">
            <a:extLst>
              <a:ext uri="{FF2B5EF4-FFF2-40B4-BE49-F238E27FC236}">
                <a16:creationId xmlns:a16="http://schemas.microsoft.com/office/drawing/2014/main" id="{B4249D6E-C16D-4C1E-9F41-09BFAF94A32B}"/>
              </a:ext>
            </a:extLst>
          </p:cNvPr>
          <p:cNvSpPr>
            <a:spLocks noGrp="1"/>
          </p:cNvSpPr>
          <p:nvPr>
            <p:ph sz="half" idx="1"/>
          </p:nvPr>
        </p:nvSpPr>
        <p:spPr>
          <a:xfrm>
            <a:off x="361545" y="1090865"/>
            <a:ext cx="8305800" cy="5019675"/>
          </a:xfrm>
        </p:spPr>
        <p:txBody>
          <a:bodyPr/>
          <a:lstStyle/>
          <a:p>
            <a:pPr lvl="2"/>
            <a:r>
              <a:rPr lang="en-US" i="0" dirty="0">
                <a:solidFill>
                  <a:srgbClr val="1B1B76"/>
                </a:solidFill>
              </a:rPr>
              <a:t>Construction and Relocation Addendum</a:t>
            </a:r>
          </a:p>
          <a:p>
            <a:pPr lvl="3">
              <a:spcBef>
                <a:spcPts val="0"/>
              </a:spcBef>
              <a:spcAft>
                <a:spcPts val="0"/>
              </a:spcAft>
            </a:pPr>
            <a:r>
              <a:rPr lang="en-US" b="0" dirty="0">
                <a:solidFill>
                  <a:srgbClr val="1B1B76"/>
                </a:solidFill>
              </a:rPr>
              <a:t>Construction Relocation Moving Rules and Guidelines</a:t>
            </a:r>
          </a:p>
          <a:p>
            <a:pPr marL="971232" lvl="2" indent="-169545"/>
            <a:r>
              <a:rPr lang="en-US" i="0" dirty="0">
                <a:solidFill>
                  <a:srgbClr val="1B1B76"/>
                </a:solidFill>
              </a:rPr>
              <a:t>Amenity Waiver and Release</a:t>
            </a:r>
          </a:p>
          <a:p>
            <a:pPr marL="971232" lvl="2" indent="-169545"/>
            <a:r>
              <a:rPr lang="en-US" i="0" dirty="0">
                <a:solidFill>
                  <a:srgbClr val="1B1B76"/>
                </a:solidFill>
              </a:rPr>
              <a:t>Statutory Notices and Discloser of Bed Bug Information Addendum to Lease Agreement</a:t>
            </a:r>
          </a:p>
          <a:p>
            <a:pPr marL="971232" lvl="2" indent="-169545"/>
            <a:r>
              <a:rPr lang="en-US" i="0" dirty="0">
                <a:solidFill>
                  <a:srgbClr val="1B1B76"/>
                </a:solidFill>
              </a:rPr>
              <a:t>Community Center and Fitness Room Contractual Agreement</a:t>
            </a:r>
          </a:p>
          <a:p>
            <a:pPr marL="971232" lvl="2" indent="-169545"/>
            <a:r>
              <a:rPr lang="en-US" i="0" dirty="0">
                <a:solidFill>
                  <a:srgbClr val="1B1B76"/>
                </a:solidFill>
              </a:rPr>
              <a:t>Historic Home Addendum (if applicable)</a:t>
            </a:r>
          </a:p>
          <a:p>
            <a:pPr marL="971232" lvl="2" indent="-169545"/>
            <a:r>
              <a:rPr lang="en-US" i="0" dirty="0">
                <a:solidFill>
                  <a:srgbClr val="1B1B76"/>
                </a:solidFill>
              </a:rPr>
              <a:t>Key Addendum</a:t>
            </a:r>
          </a:p>
          <a:p>
            <a:pPr marL="971232" lvl="2" indent="-169545"/>
            <a:r>
              <a:rPr lang="en-US" i="0" dirty="0">
                <a:solidFill>
                  <a:srgbClr val="1B1B76"/>
                </a:solidFill>
              </a:rPr>
              <a:t>Notice of Sex Offender Policy Addendum</a:t>
            </a:r>
          </a:p>
          <a:p>
            <a:pPr marL="971232" lvl="2" indent="-169545"/>
            <a:r>
              <a:rPr lang="en-US" i="0" dirty="0">
                <a:solidFill>
                  <a:srgbClr val="1B1B76"/>
                </a:solidFill>
              </a:rPr>
              <a:t>Permission to Enter Addendum</a:t>
            </a:r>
          </a:p>
          <a:p>
            <a:pPr marL="971232" lvl="2" indent="-169545"/>
            <a:r>
              <a:rPr lang="en-US" i="0" dirty="0">
                <a:solidFill>
                  <a:srgbClr val="1B1B76"/>
                </a:solidFill>
              </a:rPr>
              <a:t>Release Form for Photographic Images and/or Audio Recordings</a:t>
            </a:r>
          </a:p>
          <a:p>
            <a:pPr marL="971232" lvl="2" indent="-169545"/>
            <a:r>
              <a:rPr lang="en-US" i="0" dirty="0">
                <a:solidFill>
                  <a:srgbClr val="1B1B76"/>
                </a:solidFill>
              </a:rPr>
              <a:t>Satellite Dish and Antenna Addendum</a:t>
            </a:r>
          </a:p>
          <a:p>
            <a:pPr marL="971232" lvl="2" indent="-169545"/>
            <a:r>
              <a:rPr lang="en-US" i="0" dirty="0">
                <a:solidFill>
                  <a:srgbClr val="1B1B76"/>
                </a:solidFill>
              </a:rPr>
              <a:t>Self Maintained Flower Agreement</a:t>
            </a:r>
          </a:p>
          <a:p>
            <a:pPr marL="971232" lvl="2" indent="-169545"/>
            <a:r>
              <a:rPr lang="en-US" i="0" dirty="0">
                <a:solidFill>
                  <a:srgbClr val="1B1B76"/>
                </a:solidFill>
              </a:rPr>
              <a:t>Addendum to Rental Agreement for Smoke Detectors and Carbon Monoxide Detectors</a:t>
            </a:r>
          </a:p>
          <a:p>
            <a:pPr marL="971232" lvl="2" indent="-169545"/>
            <a:r>
              <a:rPr lang="en-US" i="0" dirty="0">
                <a:solidFill>
                  <a:srgbClr val="1B1B76"/>
                </a:solidFill>
              </a:rPr>
              <a:t>Washer and Dryer Addendum</a:t>
            </a:r>
          </a:p>
          <a:p>
            <a:pPr marL="971232" lvl="2" indent="-169545"/>
            <a:r>
              <a:rPr lang="en-US" i="0" dirty="0">
                <a:solidFill>
                  <a:srgbClr val="1B1B76"/>
                </a:solidFill>
              </a:rPr>
              <a:t>Weapons Addendum</a:t>
            </a:r>
          </a:p>
          <a:p>
            <a:pPr marL="971232" lvl="2" indent="-169545"/>
            <a:r>
              <a:rPr lang="en-US" i="0" dirty="0">
                <a:solidFill>
                  <a:srgbClr val="1B1B76"/>
                </a:solidFill>
              </a:rPr>
              <a:t>Window Safety Addendum</a:t>
            </a:r>
          </a:p>
          <a:p>
            <a:pPr marL="1714182" lvl="3" indent="-169545">
              <a:spcBef>
                <a:spcPts val="0"/>
              </a:spcBef>
              <a:spcAft>
                <a:spcPts val="0"/>
              </a:spcAft>
            </a:pPr>
            <a:r>
              <a:rPr lang="en-US" b="0" dirty="0">
                <a:solidFill>
                  <a:srgbClr val="1B1B76"/>
                </a:solidFill>
              </a:rPr>
              <a:t>Window Safety Tips</a:t>
            </a:r>
          </a:p>
          <a:p>
            <a:pPr marL="169545" indent="-169545"/>
            <a:endParaRPr lang="en-US" sz="1600" i="0" dirty="0">
              <a:solidFill>
                <a:srgbClr val="002060"/>
              </a:solidFill>
            </a:endParaRPr>
          </a:p>
          <a:p>
            <a:pPr marL="0" indent="0">
              <a:buNone/>
            </a:pPr>
            <a:endParaRPr lang="en-US" dirty="0" smtClean="0"/>
          </a:p>
          <a:p>
            <a:pPr marL="169545" indent="-169545"/>
            <a:endParaRPr lang="en-US" dirty="0">
              <a:solidFill>
                <a:srgbClr val="FF0000"/>
              </a:solidFill>
            </a:endParaRPr>
          </a:p>
          <a:p>
            <a:pPr marL="169545" indent="-169545"/>
            <a:endParaRPr lang="en-US" dirty="0">
              <a:solidFill>
                <a:srgbClr val="FF0000"/>
              </a:solidFill>
            </a:endParaRPr>
          </a:p>
          <a:p>
            <a:pPr marL="169545" indent="-169545"/>
            <a:endParaRPr lang="en-US" dirty="0">
              <a:solidFill>
                <a:srgbClr val="FF0000"/>
              </a:solidFill>
            </a:endParaRPr>
          </a:p>
        </p:txBody>
      </p:sp>
      <p:sp>
        <p:nvSpPr>
          <p:cNvPr id="4" name="Slide Number Placeholder 3">
            <a:extLst>
              <a:ext uri="{FF2B5EF4-FFF2-40B4-BE49-F238E27FC236}">
                <a16:creationId xmlns:a16="http://schemas.microsoft.com/office/drawing/2014/main" id="{17786432-1898-4AF8-805C-3249C2E9EE32}"/>
              </a:ext>
            </a:extLst>
          </p:cNvPr>
          <p:cNvSpPr>
            <a:spLocks noGrp="1"/>
          </p:cNvSpPr>
          <p:nvPr>
            <p:ph type="sldNum" sz="quarter" idx="11"/>
          </p:nvPr>
        </p:nvSpPr>
        <p:spPr/>
        <p:txBody>
          <a:bodyPr/>
          <a:lstStyle/>
          <a:p>
            <a:pPr>
              <a:defRPr/>
            </a:pPr>
            <a:fld id="{F23198E8-5BF6-4909-B291-3F8D10BCBA03}" type="slidenum">
              <a:rPr lang="en-US" smtClean="0"/>
              <a:pPr>
                <a:defRPr/>
              </a:pPr>
              <a:t>13</a:t>
            </a:fld>
            <a:endParaRPr lang="en-US" dirty="0"/>
          </a:p>
        </p:txBody>
      </p:sp>
    </p:spTree>
    <p:extLst>
      <p:ext uri="{BB962C8B-B14F-4D97-AF65-F5344CB8AC3E}">
        <p14:creationId xmlns:p14="http://schemas.microsoft.com/office/powerpoint/2010/main" val="3490411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79353-AF7A-460D-86A9-640FF1BA10ED}"/>
              </a:ext>
            </a:extLst>
          </p:cNvPr>
          <p:cNvSpPr>
            <a:spLocks noGrp="1"/>
          </p:cNvSpPr>
          <p:nvPr>
            <p:ph type="title"/>
          </p:nvPr>
        </p:nvSpPr>
        <p:spPr>
          <a:xfrm>
            <a:off x="1143000" y="242719"/>
            <a:ext cx="7772400" cy="430887"/>
          </a:xfrm>
        </p:spPr>
        <p:txBody>
          <a:bodyPr/>
          <a:lstStyle/>
          <a:p>
            <a:r>
              <a:rPr lang="en-US" dirty="0">
                <a:solidFill>
                  <a:srgbClr val="1B1B76"/>
                </a:solidFill>
              </a:rPr>
              <a:t>Understanding Your Lease - Continued</a:t>
            </a:r>
            <a:endParaRPr lang="en-US" dirty="0"/>
          </a:p>
        </p:txBody>
      </p:sp>
      <p:sp>
        <p:nvSpPr>
          <p:cNvPr id="5" name="Content Placeholder 4">
            <a:extLst>
              <a:ext uri="{FF2B5EF4-FFF2-40B4-BE49-F238E27FC236}">
                <a16:creationId xmlns:a16="http://schemas.microsoft.com/office/drawing/2014/main" id="{B4249D6E-C16D-4C1E-9F41-09BFAF94A32B}"/>
              </a:ext>
            </a:extLst>
          </p:cNvPr>
          <p:cNvSpPr>
            <a:spLocks noGrp="1"/>
          </p:cNvSpPr>
          <p:nvPr>
            <p:ph sz="half" idx="1"/>
          </p:nvPr>
        </p:nvSpPr>
        <p:spPr>
          <a:xfrm>
            <a:off x="381000" y="1090865"/>
            <a:ext cx="8305800" cy="5019675"/>
          </a:xfrm>
        </p:spPr>
        <p:txBody>
          <a:bodyPr/>
          <a:lstStyle/>
          <a:p>
            <a:pPr marL="0" indent="0">
              <a:buNone/>
            </a:pPr>
            <a:r>
              <a:rPr lang="en-US" i="0" dirty="0">
                <a:solidFill>
                  <a:srgbClr val="1B1B76"/>
                </a:solidFill>
              </a:rPr>
              <a:t>3. </a:t>
            </a:r>
            <a:r>
              <a:rPr lang="en-US" i="0" dirty="0" smtClean="0">
                <a:solidFill>
                  <a:srgbClr val="1B1B76"/>
                </a:solidFill>
              </a:rPr>
              <a:t>You may also be asked to sign additional addenda as needed:</a:t>
            </a:r>
            <a:endParaRPr lang="en-US" i="0" dirty="0">
              <a:solidFill>
                <a:srgbClr val="1B1B76"/>
              </a:solidFill>
            </a:endParaRPr>
          </a:p>
          <a:p>
            <a:pPr lvl="2"/>
            <a:r>
              <a:rPr lang="en-US" i="0" dirty="0">
                <a:solidFill>
                  <a:srgbClr val="1B1B76"/>
                </a:solidFill>
              </a:rPr>
              <a:t>Accessible Housing Addendum</a:t>
            </a:r>
          </a:p>
          <a:p>
            <a:pPr lvl="2"/>
            <a:r>
              <a:rPr lang="en-US" i="0" dirty="0">
                <a:solidFill>
                  <a:srgbClr val="1B1B76"/>
                </a:solidFill>
              </a:rPr>
              <a:t>Fireplace Lease Addendum (operational)</a:t>
            </a:r>
          </a:p>
          <a:p>
            <a:pPr lvl="2"/>
            <a:r>
              <a:rPr lang="en-US" i="0" dirty="0">
                <a:solidFill>
                  <a:srgbClr val="1B1B76"/>
                </a:solidFill>
              </a:rPr>
              <a:t>General Officer Home and Flag Officer home Addendum</a:t>
            </a:r>
          </a:p>
          <a:p>
            <a:pPr lvl="2"/>
            <a:r>
              <a:rPr lang="en-US" i="0" dirty="0">
                <a:solidFill>
                  <a:srgbClr val="1B1B76"/>
                </a:solidFill>
              </a:rPr>
              <a:t>Home Based Business Addendum</a:t>
            </a:r>
          </a:p>
          <a:p>
            <a:pPr lvl="2"/>
            <a:r>
              <a:rPr lang="en-US" i="0" dirty="0">
                <a:solidFill>
                  <a:srgbClr val="1B1B76"/>
                </a:solidFill>
              </a:rPr>
              <a:t>Homes with Fenced Backyards</a:t>
            </a:r>
          </a:p>
          <a:p>
            <a:pPr lvl="2"/>
            <a:r>
              <a:rPr lang="en-US" i="0" dirty="0">
                <a:solidFill>
                  <a:srgbClr val="1B1B76"/>
                </a:solidFill>
              </a:rPr>
              <a:t>Key and Essential (K&amp;E) Addendum</a:t>
            </a:r>
          </a:p>
          <a:p>
            <a:pPr lvl="2"/>
            <a:r>
              <a:rPr lang="en-US" i="0" dirty="0">
                <a:solidFill>
                  <a:srgbClr val="1B1B76"/>
                </a:solidFill>
              </a:rPr>
              <a:t>Live-In Care Provider</a:t>
            </a:r>
          </a:p>
          <a:p>
            <a:pPr lvl="2"/>
            <a:r>
              <a:rPr lang="en-US" i="0" dirty="0">
                <a:solidFill>
                  <a:srgbClr val="1B1B76"/>
                </a:solidFill>
              </a:rPr>
              <a:t>Long Term Guest</a:t>
            </a:r>
          </a:p>
          <a:p>
            <a:pPr lvl="2"/>
            <a:r>
              <a:rPr lang="en-US" i="0" dirty="0">
                <a:solidFill>
                  <a:srgbClr val="1B1B76"/>
                </a:solidFill>
              </a:rPr>
              <a:t>Move-In Special Concession Addendum</a:t>
            </a:r>
          </a:p>
          <a:p>
            <a:pPr lvl="2"/>
            <a:r>
              <a:rPr lang="en-US" i="0" dirty="0">
                <a:solidFill>
                  <a:srgbClr val="1B1B76"/>
                </a:solidFill>
              </a:rPr>
              <a:t>Market Rent Addendum</a:t>
            </a:r>
          </a:p>
          <a:p>
            <a:pPr lvl="2"/>
            <a:r>
              <a:rPr lang="en-US" i="0" dirty="0">
                <a:solidFill>
                  <a:srgbClr val="1B1B76"/>
                </a:solidFill>
              </a:rPr>
              <a:t>Roommate Addendum</a:t>
            </a:r>
          </a:p>
          <a:p>
            <a:pPr lvl="2"/>
            <a:r>
              <a:rPr lang="en-US" i="0" dirty="0">
                <a:solidFill>
                  <a:srgbClr val="1B1B76"/>
                </a:solidFill>
              </a:rPr>
              <a:t>Service Animal or Assistance Animal Request Addendum </a:t>
            </a:r>
          </a:p>
          <a:p>
            <a:pPr marL="800100" lvl="2" indent="0">
              <a:buNone/>
            </a:pPr>
            <a:endParaRPr lang="en-US" i="0" dirty="0">
              <a:solidFill>
                <a:srgbClr val="1B1B76"/>
              </a:solidFill>
            </a:endParaRPr>
          </a:p>
          <a:p>
            <a:pPr marL="169545" indent="-169545"/>
            <a:r>
              <a:rPr lang="en-US" i="0" dirty="0">
                <a:solidFill>
                  <a:srgbClr val="1B1B76"/>
                </a:solidFill>
              </a:rPr>
              <a:t>It is important to read through and understand what you are </a:t>
            </a:r>
            <a:r>
              <a:rPr lang="en-US" i="0" dirty="0" smtClean="0">
                <a:solidFill>
                  <a:srgbClr val="1B1B76"/>
                </a:solidFill>
              </a:rPr>
              <a:t>signing. </a:t>
            </a:r>
            <a:r>
              <a:rPr lang="en-US" i="0" dirty="0">
                <a:solidFill>
                  <a:srgbClr val="1B1B76"/>
                </a:solidFill>
              </a:rPr>
              <a:t>If you have questions, </a:t>
            </a:r>
            <a:r>
              <a:rPr lang="en-US" i="0" dirty="0" smtClean="0">
                <a:solidFill>
                  <a:srgbClr val="1B1B76"/>
                </a:solidFill>
              </a:rPr>
              <a:t>contact the HSC or Hunt.</a:t>
            </a:r>
            <a:endParaRPr lang="en-US" i="0" dirty="0">
              <a:solidFill>
                <a:srgbClr val="1B1B76"/>
              </a:solidFill>
            </a:endParaRPr>
          </a:p>
          <a:p>
            <a:pPr marL="971232" lvl="2" indent="-169545"/>
            <a:r>
              <a:rPr lang="en-US" i="0" dirty="0">
                <a:solidFill>
                  <a:srgbClr val="1B1B76"/>
                </a:solidFill>
              </a:rPr>
              <a:t>Navy HSC at 360-396-4399 or </a:t>
            </a:r>
          </a:p>
          <a:p>
            <a:pPr marL="971232" lvl="2" indent="-169545"/>
            <a:r>
              <a:rPr lang="en-US" i="0" dirty="0" smtClean="0">
                <a:solidFill>
                  <a:srgbClr val="1B1B76"/>
                </a:solidFill>
              </a:rPr>
              <a:t>Hunt </a:t>
            </a:r>
            <a:r>
              <a:rPr lang="en-US" i="0" dirty="0">
                <a:solidFill>
                  <a:srgbClr val="1B1B76"/>
                </a:solidFill>
              </a:rPr>
              <a:t>Military Communities: </a:t>
            </a:r>
            <a:r>
              <a:rPr lang="en-US" i="0" dirty="0" smtClean="0">
                <a:solidFill>
                  <a:srgbClr val="1B1B76"/>
                </a:solidFill>
              </a:rPr>
              <a:t>NASWI</a:t>
            </a:r>
            <a:r>
              <a:rPr lang="en-US" i="0" dirty="0">
                <a:solidFill>
                  <a:srgbClr val="1B1B76"/>
                </a:solidFill>
              </a:rPr>
              <a:t> </a:t>
            </a:r>
            <a:r>
              <a:rPr lang="en-US" i="0" dirty="0" smtClean="0">
                <a:solidFill>
                  <a:srgbClr val="1B1B76"/>
                </a:solidFill>
              </a:rPr>
              <a:t>- 360-447-5800 </a:t>
            </a:r>
            <a:endParaRPr lang="en-US" i="0" dirty="0">
              <a:solidFill>
                <a:srgbClr val="1B1B76"/>
              </a:solidFill>
            </a:endParaRPr>
          </a:p>
          <a:p>
            <a:pPr marL="169545" indent="-169545"/>
            <a:endParaRPr lang="en-US" sz="1600" i="0" dirty="0">
              <a:solidFill>
                <a:srgbClr val="002060"/>
              </a:solidFill>
            </a:endParaRPr>
          </a:p>
          <a:p>
            <a:pPr marL="0" indent="0">
              <a:buNone/>
            </a:pPr>
            <a:endParaRPr lang="en-US" dirty="0" smtClean="0"/>
          </a:p>
          <a:p>
            <a:pPr marL="169545" indent="-169545"/>
            <a:endParaRPr lang="en-US" dirty="0">
              <a:solidFill>
                <a:srgbClr val="FF0000"/>
              </a:solidFill>
            </a:endParaRPr>
          </a:p>
          <a:p>
            <a:pPr marL="169545" indent="-169545"/>
            <a:endParaRPr lang="en-US" dirty="0">
              <a:solidFill>
                <a:srgbClr val="FF0000"/>
              </a:solidFill>
            </a:endParaRPr>
          </a:p>
          <a:p>
            <a:pPr marL="169545" indent="-169545"/>
            <a:endParaRPr lang="en-US" dirty="0">
              <a:solidFill>
                <a:srgbClr val="FF0000"/>
              </a:solidFill>
            </a:endParaRPr>
          </a:p>
        </p:txBody>
      </p:sp>
      <p:sp>
        <p:nvSpPr>
          <p:cNvPr id="4" name="Slide Number Placeholder 3">
            <a:extLst>
              <a:ext uri="{FF2B5EF4-FFF2-40B4-BE49-F238E27FC236}">
                <a16:creationId xmlns:a16="http://schemas.microsoft.com/office/drawing/2014/main" id="{17786432-1898-4AF8-805C-3249C2E9EE32}"/>
              </a:ext>
            </a:extLst>
          </p:cNvPr>
          <p:cNvSpPr>
            <a:spLocks noGrp="1"/>
          </p:cNvSpPr>
          <p:nvPr>
            <p:ph type="sldNum" sz="quarter" idx="11"/>
          </p:nvPr>
        </p:nvSpPr>
        <p:spPr/>
        <p:txBody>
          <a:bodyPr/>
          <a:lstStyle/>
          <a:p>
            <a:pPr>
              <a:defRPr/>
            </a:pPr>
            <a:fld id="{F23198E8-5BF6-4909-B291-3F8D10BCBA03}" type="slidenum">
              <a:rPr lang="en-US" smtClean="0"/>
              <a:pPr>
                <a:defRPr/>
              </a:pPr>
              <a:t>14</a:t>
            </a:fld>
            <a:endParaRPr lang="en-US" dirty="0"/>
          </a:p>
        </p:txBody>
      </p:sp>
    </p:spTree>
    <p:extLst>
      <p:ext uri="{BB962C8B-B14F-4D97-AF65-F5344CB8AC3E}">
        <p14:creationId xmlns:p14="http://schemas.microsoft.com/office/powerpoint/2010/main" val="4125525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79353-AF7A-460D-86A9-640FF1BA10ED}"/>
              </a:ext>
            </a:extLst>
          </p:cNvPr>
          <p:cNvSpPr>
            <a:spLocks noGrp="1"/>
          </p:cNvSpPr>
          <p:nvPr>
            <p:ph type="title"/>
          </p:nvPr>
        </p:nvSpPr>
        <p:spPr>
          <a:xfrm>
            <a:off x="1143000" y="242719"/>
            <a:ext cx="7772400" cy="430887"/>
          </a:xfrm>
        </p:spPr>
        <p:txBody>
          <a:bodyPr/>
          <a:lstStyle/>
          <a:p>
            <a:r>
              <a:rPr lang="en-US" dirty="0" smtClean="0"/>
              <a:t>Hunt Payment and Fees</a:t>
            </a:r>
            <a:endParaRPr lang="en-US" dirty="0"/>
          </a:p>
        </p:txBody>
      </p:sp>
      <p:sp>
        <p:nvSpPr>
          <p:cNvPr id="5" name="Content Placeholder 4">
            <a:extLst>
              <a:ext uri="{FF2B5EF4-FFF2-40B4-BE49-F238E27FC236}">
                <a16:creationId xmlns:a16="http://schemas.microsoft.com/office/drawing/2014/main" id="{B4249D6E-C16D-4C1E-9F41-09BFAF94A32B}"/>
              </a:ext>
            </a:extLst>
          </p:cNvPr>
          <p:cNvSpPr>
            <a:spLocks noGrp="1"/>
          </p:cNvSpPr>
          <p:nvPr>
            <p:ph sz="half" idx="1"/>
          </p:nvPr>
        </p:nvSpPr>
        <p:spPr>
          <a:xfrm>
            <a:off x="179510" y="741184"/>
            <a:ext cx="8735890" cy="5719037"/>
          </a:xfrm>
        </p:spPr>
        <p:txBody>
          <a:bodyPr/>
          <a:lstStyle/>
          <a:p>
            <a:pPr marL="0" indent="0">
              <a:buNone/>
            </a:pPr>
            <a:endParaRPr lang="en-US" dirty="0" smtClean="0"/>
          </a:p>
          <a:p>
            <a:pPr lvl="1"/>
            <a:r>
              <a:rPr lang="en-US" sz="1500" i="0" dirty="0">
                <a:solidFill>
                  <a:srgbClr val="002060"/>
                </a:solidFill>
              </a:rPr>
              <a:t>Per Navy policy, military service members pay military housing rent in arrears by </a:t>
            </a:r>
            <a:r>
              <a:rPr lang="en-US" sz="1500" i="0" dirty="0" smtClean="0">
                <a:solidFill>
                  <a:srgbClr val="002060"/>
                </a:solidFill>
              </a:rPr>
              <a:t>allotment</a:t>
            </a:r>
            <a:endParaRPr lang="en-US" sz="1500" i="0" dirty="0">
              <a:solidFill>
                <a:srgbClr val="002060"/>
              </a:solidFill>
            </a:endParaRPr>
          </a:p>
          <a:p>
            <a:pPr lvl="2"/>
            <a:r>
              <a:rPr lang="en-US" sz="1500" b="0" i="0" dirty="0">
                <a:solidFill>
                  <a:srgbClr val="002060"/>
                </a:solidFill>
              </a:rPr>
              <a:t>Hunt will initiate the allotment collecting rent monthly in arrears. For example: August rent is collected through allotment during the month of August and sent to Hunt on September 1</a:t>
            </a:r>
            <a:r>
              <a:rPr lang="en-US" sz="1500" b="0" i="0" baseline="30000" dirty="0">
                <a:solidFill>
                  <a:srgbClr val="002060"/>
                </a:solidFill>
              </a:rPr>
              <a:t>st</a:t>
            </a:r>
            <a:r>
              <a:rPr lang="en-US" sz="1500" b="0" i="0" dirty="0">
                <a:solidFill>
                  <a:srgbClr val="002060"/>
                </a:solidFill>
              </a:rPr>
              <a:t> paying your August rent payment.</a:t>
            </a:r>
          </a:p>
          <a:p>
            <a:pPr lvl="2"/>
            <a:r>
              <a:rPr lang="en-US" sz="1500" b="0" i="0" dirty="0" smtClean="0">
                <a:solidFill>
                  <a:srgbClr val="002060"/>
                </a:solidFill>
              </a:rPr>
              <a:t>US </a:t>
            </a:r>
            <a:r>
              <a:rPr lang="en-US" sz="1500" b="0" i="0" dirty="0">
                <a:solidFill>
                  <a:srgbClr val="002060"/>
                </a:solidFill>
              </a:rPr>
              <a:t>Coast Guard and Marine Corps service members are required to initiate and update their own allotments.  This includes updating allotments when BAH changes occur (examples: promotions or yearly changes).  Not doing so could result in additional </a:t>
            </a:r>
            <a:r>
              <a:rPr lang="en-US" sz="1500" b="0" i="0" dirty="0" smtClean="0">
                <a:solidFill>
                  <a:srgbClr val="002060"/>
                </a:solidFill>
              </a:rPr>
              <a:t>back payment of full rent and/or rental </a:t>
            </a:r>
            <a:r>
              <a:rPr lang="en-US" sz="1500" b="0" i="0" dirty="0">
                <a:solidFill>
                  <a:srgbClr val="002060"/>
                </a:solidFill>
              </a:rPr>
              <a:t>late fees.</a:t>
            </a:r>
          </a:p>
          <a:p>
            <a:pPr lvl="2"/>
            <a:r>
              <a:rPr lang="en-US" sz="1500" b="0" i="0" dirty="0">
                <a:solidFill>
                  <a:srgbClr val="002060"/>
                </a:solidFill>
              </a:rPr>
              <a:t>Move In and Move Out partial rent payments (pro-rates) may require direct payment coordinated by Hunt.</a:t>
            </a:r>
            <a:endParaRPr lang="en-US" sz="1500" b="0" dirty="0">
              <a:solidFill>
                <a:srgbClr val="002060"/>
              </a:solidFill>
            </a:endParaRPr>
          </a:p>
          <a:p>
            <a:pPr marL="0" indent="0">
              <a:buNone/>
            </a:pPr>
            <a:endParaRPr lang="en-US" sz="1500" i="0" dirty="0">
              <a:solidFill>
                <a:srgbClr val="002060"/>
              </a:solidFill>
            </a:endParaRPr>
          </a:p>
          <a:p>
            <a:pPr lvl="1"/>
            <a:r>
              <a:rPr lang="en-US" sz="1500" i="0" dirty="0" smtClean="0">
                <a:solidFill>
                  <a:srgbClr val="002060"/>
                </a:solidFill>
              </a:rPr>
              <a:t>Standard Fees authorized </a:t>
            </a:r>
            <a:r>
              <a:rPr lang="en-US" sz="1500" i="0" dirty="0">
                <a:solidFill>
                  <a:srgbClr val="002060"/>
                </a:solidFill>
              </a:rPr>
              <a:t>by the lease </a:t>
            </a:r>
            <a:r>
              <a:rPr lang="en-US" sz="1500" i="0" dirty="0" smtClean="0">
                <a:solidFill>
                  <a:srgbClr val="002060"/>
                </a:solidFill>
              </a:rPr>
              <a:t>and optional services</a:t>
            </a:r>
            <a:endParaRPr lang="en-US" sz="1500" i="0" dirty="0">
              <a:solidFill>
                <a:schemeClr val="accent2"/>
              </a:solidFill>
            </a:endParaRPr>
          </a:p>
          <a:p>
            <a:pPr lvl="2"/>
            <a:r>
              <a:rPr lang="en-US" sz="1500" i="0" dirty="0">
                <a:solidFill>
                  <a:srgbClr val="002060"/>
                </a:solidFill>
              </a:rPr>
              <a:t>$50 Late Fee </a:t>
            </a:r>
            <a:r>
              <a:rPr lang="en-US" sz="1500" b="0" i="0" dirty="0" smtClean="0">
                <a:solidFill>
                  <a:srgbClr val="002060"/>
                </a:solidFill>
              </a:rPr>
              <a:t>- For </a:t>
            </a:r>
            <a:r>
              <a:rPr lang="en-US" sz="1500" b="0" i="0" dirty="0">
                <a:solidFill>
                  <a:srgbClr val="002060"/>
                </a:solidFill>
              </a:rPr>
              <a:t>Rent </a:t>
            </a:r>
            <a:r>
              <a:rPr lang="en-US" sz="1500" b="0" i="0" dirty="0" smtClean="0">
                <a:solidFill>
                  <a:srgbClr val="002060"/>
                </a:solidFill>
              </a:rPr>
              <a:t>not </a:t>
            </a:r>
            <a:r>
              <a:rPr lang="en-US" sz="1500" b="0" i="0" dirty="0">
                <a:solidFill>
                  <a:srgbClr val="002060"/>
                </a:solidFill>
              </a:rPr>
              <a:t>paid by the 5</a:t>
            </a:r>
            <a:r>
              <a:rPr lang="en-US" sz="1500" b="0" i="0" baseline="30000" dirty="0">
                <a:solidFill>
                  <a:srgbClr val="002060"/>
                </a:solidFill>
              </a:rPr>
              <a:t>th</a:t>
            </a:r>
            <a:r>
              <a:rPr lang="en-US" sz="1500" b="0" i="0" dirty="0">
                <a:solidFill>
                  <a:srgbClr val="002060"/>
                </a:solidFill>
              </a:rPr>
              <a:t> of the month</a:t>
            </a:r>
          </a:p>
          <a:p>
            <a:pPr lvl="2"/>
            <a:r>
              <a:rPr lang="en-US" sz="1500" i="0" dirty="0">
                <a:solidFill>
                  <a:srgbClr val="002060"/>
                </a:solidFill>
              </a:rPr>
              <a:t>$25 Returned Check </a:t>
            </a:r>
            <a:r>
              <a:rPr lang="en-US" sz="1500" i="0" dirty="0" smtClean="0">
                <a:solidFill>
                  <a:srgbClr val="002060"/>
                </a:solidFill>
              </a:rPr>
              <a:t>Fee </a:t>
            </a:r>
            <a:r>
              <a:rPr lang="en-US" sz="1500" b="0" i="0" dirty="0" smtClean="0">
                <a:solidFill>
                  <a:srgbClr val="002060"/>
                </a:solidFill>
              </a:rPr>
              <a:t>- For insufficient funds</a:t>
            </a:r>
            <a:endParaRPr lang="en-US" sz="1500" b="0" i="0" dirty="0">
              <a:solidFill>
                <a:srgbClr val="002060"/>
              </a:solidFill>
            </a:endParaRPr>
          </a:p>
          <a:p>
            <a:pPr lvl="2"/>
            <a:r>
              <a:rPr lang="en-US" sz="1500" i="0" dirty="0" smtClean="0">
                <a:solidFill>
                  <a:srgbClr val="002060"/>
                </a:solidFill>
              </a:rPr>
              <a:t>One Month’s Full Rent Early Termination Charge </a:t>
            </a:r>
            <a:r>
              <a:rPr lang="en-US" sz="1500" b="0" i="0" dirty="0" smtClean="0">
                <a:solidFill>
                  <a:srgbClr val="002060"/>
                </a:solidFill>
              </a:rPr>
              <a:t>– For breaking, or terminating, the lease prior to the lease term period end date</a:t>
            </a:r>
            <a:endParaRPr lang="en-US" sz="1500" b="0" i="0" dirty="0">
              <a:solidFill>
                <a:srgbClr val="002060"/>
              </a:solidFill>
            </a:endParaRPr>
          </a:p>
          <a:p>
            <a:pPr lvl="2"/>
            <a:r>
              <a:rPr lang="en-US" sz="1500" i="0" dirty="0" smtClean="0">
                <a:solidFill>
                  <a:srgbClr val="002060"/>
                </a:solidFill>
              </a:rPr>
              <a:t>$68 Key Fob Replacement Fee </a:t>
            </a:r>
            <a:r>
              <a:rPr lang="en-US" sz="1500" b="0" i="0" dirty="0" smtClean="0">
                <a:solidFill>
                  <a:srgbClr val="002060"/>
                </a:solidFill>
              </a:rPr>
              <a:t>– For replacement of lost or damaged key fob</a:t>
            </a:r>
          </a:p>
          <a:p>
            <a:pPr lvl="2"/>
            <a:r>
              <a:rPr lang="en-US" sz="1500" i="0" dirty="0" smtClean="0">
                <a:solidFill>
                  <a:srgbClr val="002060"/>
                </a:solidFill>
              </a:rPr>
              <a:t>$43 Garage Remote Replacement Fee </a:t>
            </a:r>
            <a:r>
              <a:rPr lang="en-US" sz="1500" b="0" i="0" dirty="0" smtClean="0">
                <a:solidFill>
                  <a:srgbClr val="002060"/>
                </a:solidFill>
              </a:rPr>
              <a:t>– For replacement of lost or damaged garage remote</a:t>
            </a:r>
          </a:p>
          <a:p>
            <a:pPr marL="800100" lvl="2" indent="0">
              <a:buNone/>
            </a:pPr>
            <a:endParaRPr lang="en-US" sz="1500" b="0" i="0" dirty="0">
              <a:solidFill>
                <a:srgbClr val="002060"/>
              </a:solidFill>
            </a:endParaRPr>
          </a:p>
          <a:p>
            <a:pPr marL="631825" lvl="1" indent="-285750"/>
            <a:r>
              <a:rPr lang="en-US" sz="1500" i="0" dirty="0" smtClean="0">
                <a:solidFill>
                  <a:srgbClr val="002060"/>
                </a:solidFill>
              </a:rPr>
              <a:t>Additional Fees </a:t>
            </a:r>
            <a:endParaRPr lang="en-US" sz="1500" i="0" dirty="0">
              <a:solidFill>
                <a:schemeClr val="accent2"/>
              </a:solidFill>
            </a:endParaRPr>
          </a:p>
          <a:p>
            <a:pPr lvl="2"/>
            <a:r>
              <a:rPr lang="en-US" sz="1500" b="0" i="0" dirty="0" smtClean="0">
                <a:solidFill>
                  <a:srgbClr val="002060"/>
                </a:solidFill>
              </a:rPr>
              <a:t>Extra </a:t>
            </a:r>
            <a:r>
              <a:rPr lang="en-US" sz="1500" b="0" i="0" dirty="0">
                <a:solidFill>
                  <a:srgbClr val="002060"/>
                </a:solidFill>
              </a:rPr>
              <a:t>Trash </a:t>
            </a:r>
            <a:r>
              <a:rPr lang="en-US" sz="1500" b="0" i="0" dirty="0" smtClean="0">
                <a:solidFill>
                  <a:srgbClr val="002060"/>
                </a:solidFill>
              </a:rPr>
              <a:t>Charge, Damage Fees, Pet Sanitation Fees, Pet Waste Pick-Up Fees</a:t>
            </a:r>
            <a:endParaRPr lang="en-US" sz="1500" b="0" i="0" dirty="0">
              <a:solidFill>
                <a:srgbClr val="002060"/>
              </a:solidFill>
            </a:endParaRPr>
          </a:p>
          <a:p>
            <a:pPr marL="0" indent="0">
              <a:buNone/>
            </a:pPr>
            <a:endParaRPr lang="en-US" dirty="0">
              <a:solidFill>
                <a:srgbClr val="FF0000"/>
              </a:solidFill>
            </a:endParaRPr>
          </a:p>
          <a:p>
            <a:pPr marL="169545" indent="-169545"/>
            <a:endParaRPr lang="en-US" dirty="0">
              <a:solidFill>
                <a:srgbClr val="FF0000"/>
              </a:solidFill>
            </a:endParaRPr>
          </a:p>
          <a:p>
            <a:pPr marL="169545" indent="-169545"/>
            <a:endParaRPr lang="en-US" dirty="0">
              <a:solidFill>
                <a:srgbClr val="FF0000"/>
              </a:solidFill>
            </a:endParaRPr>
          </a:p>
          <a:p>
            <a:pPr marL="169545" indent="-169545"/>
            <a:endParaRPr lang="en-US" dirty="0">
              <a:solidFill>
                <a:srgbClr val="FF0000"/>
              </a:solidFill>
            </a:endParaRPr>
          </a:p>
        </p:txBody>
      </p:sp>
      <p:sp>
        <p:nvSpPr>
          <p:cNvPr id="4" name="Slide Number Placeholder 3">
            <a:extLst>
              <a:ext uri="{FF2B5EF4-FFF2-40B4-BE49-F238E27FC236}">
                <a16:creationId xmlns:a16="http://schemas.microsoft.com/office/drawing/2014/main" id="{17786432-1898-4AF8-805C-3249C2E9EE32}"/>
              </a:ext>
            </a:extLst>
          </p:cNvPr>
          <p:cNvSpPr>
            <a:spLocks noGrp="1"/>
          </p:cNvSpPr>
          <p:nvPr>
            <p:ph type="sldNum" sz="quarter" idx="11"/>
          </p:nvPr>
        </p:nvSpPr>
        <p:spPr/>
        <p:txBody>
          <a:bodyPr/>
          <a:lstStyle/>
          <a:p>
            <a:pPr>
              <a:defRPr/>
            </a:pPr>
            <a:fld id="{F23198E8-5BF6-4909-B291-3F8D10BCBA03}" type="slidenum">
              <a:rPr lang="en-US" smtClean="0"/>
              <a:pPr>
                <a:defRPr/>
              </a:pPr>
              <a:t>15</a:t>
            </a:fld>
            <a:endParaRPr lang="en-US" dirty="0"/>
          </a:p>
        </p:txBody>
      </p:sp>
    </p:spTree>
    <p:extLst>
      <p:ext uri="{BB962C8B-B14F-4D97-AF65-F5344CB8AC3E}">
        <p14:creationId xmlns:p14="http://schemas.microsoft.com/office/powerpoint/2010/main" val="251747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61ABB-C422-45A6-9CEC-A4031567CFB1}"/>
              </a:ext>
            </a:extLst>
          </p:cNvPr>
          <p:cNvSpPr>
            <a:spLocks noGrp="1"/>
          </p:cNvSpPr>
          <p:nvPr>
            <p:ph type="title"/>
          </p:nvPr>
        </p:nvSpPr>
        <p:spPr/>
        <p:txBody>
          <a:bodyPr/>
          <a:lstStyle/>
          <a:p>
            <a:r>
              <a:rPr lang="en-US" dirty="0"/>
              <a:t>Resident Energy </a:t>
            </a:r>
            <a:br>
              <a:rPr lang="en-US" dirty="0"/>
            </a:br>
            <a:r>
              <a:rPr lang="en-US" dirty="0"/>
              <a:t>Conservation Program (RECP)</a:t>
            </a:r>
          </a:p>
        </p:txBody>
      </p:sp>
      <p:sp>
        <p:nvSpPr>
          <p:cNvPr id="4" name="Slide Number Placeholder 3">
            <a:extLst>
              <a:ext uri="{FF2B5EF4-FFF2-40B4-BE49-F238E27FC236}">
                <a16:creationId xmlns:a16="http://schemas.microsoft.com/office/drawing/2014/main" id="{ED90258E-A281-420E-AC1C-EAF0D4D5DE96}"/>
              </a:ext>
            </a:extLst>
          </p:cNvPr>
          <p:cNvSpPr>
            <a:spLocks noGrp="1"/>
          </p:cNvSpPr>
          <p:nvPr>
            <p:ph type="sldNum" sz="quarter" idx="11"/>
          </p:nvPr>
        </p:nvSpPr>
        <p:spPr/>
        <p:txBody>
          <a:bodyPr/>
          <a:lstStyle/>
          <a:p>
            <a:fld id="{F23198E8-5BF6-4909-B291-3F8D10BCBA03}" type="slidenum">
              <a:rPr lang="en-US" smtClean="0"/>
              <a:pPr/>
              <a:t>16</a:t>
            </a:fld>
            <a:endParaRPr lang="en-US" dirty="0"/>
          </a:p>
        </p:txBody>
      </p:sp>
      <p:sp>
        <p:nvSpPr>
          <p:cNvPr id="6" name="Content Placeholder 2">
            <a:extLst>
              <a:ext uri="{FF2B5EF4-FFF2-40B4-BE49-F238E27FC236}">
                <a16:creationId xmlns:a16="http://schemas.microsoft.com/office/drawing/2014/main" id="{1A5C869F-A731-4C13-8E06-D5E7A91D4E59}"/>
              </a:ext>
            </a:extLst>
          </p:cNvPr>
          <p:cNvSpPr>
            <a:spLocks noGrp="1"/>
          </p:cNvSpPr>
          <p:nvPr>
            <p:ph sz="half" idx="1"/>
          </p:nvPr>
        </p:nvSpPr>
        <p:spPr>
          <a:xfrm>
            <a:off x="609600" y="1344247"/>
            <a:ext cx="8305800" cy="5019675"/>
          </a:xfrm>
        </p:spPr>
        <p:txBody>
          <a:bodyPr/>
          <a:lstStyle/>
          <a:p>
            <a:pPr marL="169545" indent="-169545"/>
            <a:r>
              <a:rPr lang="en-US" i="0" kern="1200" dirty="0">
                <a:solidFill>
                  <a:srgbClr val="002060"/>
                </a:solidFill>
                <a:ea typeface="+mn-lt"/>
                <a:cs typeface="+mn-lt"/>
              </a:rPr>
              <a:t>The NDAA temporarily </a:t>
            </a:r>
            <a:r>
              <a:rPr lang="en-US" i="0" kern="1200" dirty="0" smtClean="0">
                <a:solidFill>
                  <a:srgbClr val="002060"/>
                </a:solidFill>
                <a:ea typeface="+mn-lt"/>
                <a:cs typeface="+mn-lt"/>
              </a:rPr>
              <a:t>suspended </a:t>
            </a:r>
            <a:r>
              <a:rPr lang="en-US" i="0" kern="1200" dirty="0">
                <a:solidFill>
                  <a:srgbClr val="002060"/>
                </a:solidFill>
                <a:ea typeface="+mn-lt"/>
                <a:cs typeface="+mn-lt"/>
              </a:rPr>
              <a:t>the RECP </a:t>
            </a:r>
            <a:r>
              <a:rPr lang="en-US" i="0" kern="1200" dirty="0" smtClean="0">
                <a:solidFill>
                  <a:srgbClr val="002060"/>
                </a:solidFill>
                <a:ea typeface="+mn-lt"/>
                <a:cs typeface="+mn-lt"/>
              </a:rPr>
              <a:t>Program in </a:t>
            </a:r>
            <a:r>
              <a:rPr lang="en-US" i="0" kern="1200" dirty="0">
                <a:solidFill>
                  <a:srgbClr val="002060"/>
                </a:solidFill>
                <a:ea typeface="+mn-lt"/>
                <a:cs typeface="+mn-lt"/>
              </a:rPr>
              <a:t>2020</a:t>
            </a:r>
            <a:endParaRPr lang="en-US" b="0" i="0" kern="1200" dirty="0">
              <a:solidFill>
                <a:srgbClr val="002060"/>
              </a:solidFill>
              <a:ea typeface="+mn-lt"/>
              <a:cs typeface="+mn-lt"/>
            </a:endParaRPr>
          </a:p>
          <a:p>
            <a:pPr lvl="1"/>
            <a:r>
              <a:rPr lang="en-US" sz="1700" b="0" i="0" kern="1200" dirty="0">
                <a:solidFill>
                  <a:srgbClr val="002060"/>
                </a:solidFill>
                <a:ea typeface="+mn-lt"/>
                <a:cs typeface="+mn-lt"/>
              </a:rPr>
              <a:t>Residents will continue to receive statements, but no payments are required</a:t>
            </a:r>
          </a:p>
          <a:p>
            <a:pPr lvl="1"/>
            <a:r>
              <a:rPr lang="en-US" sz="1700" b="0" i="0" kern="1200" dirty="0">
                <a:solidFill>
                  <a:srgbClr val="002060"/>
                </a:solidFill>
                <a:ea typeface="+mn-lt"/>
                <a:cs typeface="+mn-lt"/>
              </a:rPr>
              <a:t>Residents will be notified </a:t>
            </a:r>
            <a:r>
              <a:rPr lang="en-US" sz="1700" b="0" i="0" kern="1200" dirty="0" smtClean="0">
                <a:solidFill>
                  <a:srgbClr val="002060"/>
                </a:solidFill>
                <a:ea typeface="+mn-lt"/>
                <a:cs typeface="+mn-lt"/>
              </a:rPr>
              <a:t>prior to </a:t>
            </a:r>
            <a:r>
              <a:rPr lang="en-US" sz="1700" b="0" i="0" kern="1200" dirty="0">
                <a:solidFill>
                  <a:srgbClr val="002060"/>
                </a:solidFill>
                <a:ea typeface="+mn-lt"/>
                <a:cs typeface="+mn-lt"/>
              </a:rPr>
              <a:t>RECP </a:t>
            </a:r>
            <a:r>
              <a:rPr lang="en-US" sz="1700" b="0" i="0" kern="1200" dirty="0" smtClean="0">
                <a:solidFill>
                  <a:srgbClr val="002060"/>
                </a:solidFill>
                <a:ea typeface="+mn-lt"/>
                <a:cs typeface="+mn-lt"/>
              </a:rPr>
              <a:t>resuming</a:t>
            </a:r>
            <a:endParaRPr lang="en-US" sz="1700" b="0" i="0" kern="1200" dirty="0">
              <a:solidFill>
                <a:srgbClr val="002060"/>
              </a:solidFill>
              <a:ea typeface="+mn-lt"/>
              <a:cs typeface="+mn-lt"/>
            </a:endParaRPr>
          </a:p>
          <a:p>
            <a:pPr lvl="1"/>
            <a:r>
              <a:rPr lang="en-US" sz="1700" b="0" i="0" kern="1200" dirty="0">
                <a:solidFill>
                  <a:srgbClr val="002060"/>
                </a:solidFill>
                <a:ea typeface="+mn-lt"/>
                <a:cs typeface="+mn-lt"/>
              </a:rPr>
              <a:t>PPV partners are ensuring that all homes have accurate </a:t>
            </a:r>
            <a:r>
              <a:rPr lang="en-US" sz="1700" b="0" i="0" kern="1200" dirty="0" smtClean="0">
                <a:solidFill>
                  <a:srgbClr val="002060"/>
                </a:solidFill>
                <a:ea typeface="+mn-lt"/>
                <a:cs typeface="+mn-lt"/>
              </a:rPr>
              <a:t>meters</a:t>
            </a:r>
            <a:endParaRPr lang="en-US" sz="1600" i="0" kern="1200" dirty="0">
              <a:solidFill>
                <a:srgbClr val="002060"/>
              </a:solidFill>
              <a:cs typeface="Arial"/>
            </a:endParaRPr>
          </a:p>
          <a:p>
            <a:pPr marL="169545" indent="-169545">
              <a:spcBef>
                <a:spcPts val="1000"/>
              </a:spcBef>
            </a:pPr>
            <a:r>
              <a:rPr lang="en-US" i="0" kern="1200" dirty="0" smtClean="0">
                <a:solidFill>
                  <a:srgbClr val="002060"/>
                </a:solidFill>
                <a:cs typeface="Arial"/>
              </a:rPr>
              <a:t>Basic </a:t>
            </a:r>
            <a:r>
              <a:rPr lang="en-US" i="0" kern="1200" dirty="0">
                <a:solidFill>
                  <a:srgbClr val="002060"/>
                </a:solidFill>
                <a:cs typeface="Arial"/>
              </a:rPr>
              <a:t>Allowance for Housing (BAH)/Rent includes an amount for </a:t>
            </a:r>
            <a:r>
              <a:rPr lang="en-US" i="0" kern="1200" dirty="0" smtClean="0">
                <a:solidFill>
                  <a:srgbClr val="002060"/>
                </a:solidFill>
                <a:cs typeface="Arial"/>
              </a:rPr>
              <a:t>utilities</a:t>
            </a:r>
            <a:endParaRPr lang="en-US" i="0" dirty="0">
              <a:solidFill>
                <a:srgbClr val="002060"/>
              </a:solidFill>
              <a:cs typeface="Arial"/>
            </a:endParaRPr>
          </a:p>
          <a:p>
            <a:pPr marL="169545" indent="-169545">
              <a:spcBef>
                <a:spcPts val="1000"/>
              </a:spcBef>
            </a:pPr>
            <a:r>
              <a:rPr lang="en-US" i="0" kern="1200" dirty="0" smtClean="0">
                <a:solidFill>
                  <a:srgbClr val="002060"/>
                </a:solidFill>
                <a:cs typeface="Arial"/>
              </a:rPr>
              <a:t>“Normal” utilities usage is determined by house type</a:t>
            </a:r>
            <a:endParaRPr lang="en-US" i="0" kern="1200" dirty="0">
              <a:solidFill>
                <a:srgbClr val="002060"/>
              </a:solidFill>
              <a:cs typeface="Arial"/>
            </a:endParaRPr>
          </a:p>
          <a:p>
            <a:pPr marL="169545" indent="-169545">
              <a:spcBef>
                <a:spcPts val="1000"/>
              </a:spcBef>
            </a:pPr>
            <a:r>
              <a:rPr lang="en-US" i="0" kern="1200" dirty="0">
                <a:solidFill>
                  <a:srgbClr val="002060"/>
                </a:solidFill>
                <a:cs typeface="Arial"/>
              </a:rPr>
              <a:t>Residents that use more will receive a bill for the amount over “normal</a:t>
            </a:r>
            <a:r>
              <a:rPr lang="en-US" i="0" kern="1200" dirty="0" smtClean="0">
                <a:solidFill>
                  <a:srgbClr val="002060"/>
                </a:solidFill>
                <a:cs typeface="Arial"/>
              </a:rPr>
              <a:t>”</a:t>
            </a:r>
            <a:endParaRPr lang="en-US" i="0" kern="1200" dirty="0">
              <a:solidFill>
                <a:srgbClr val="002060"/>
              </a:solidFill>
              <a:cs typeface="Arial"/>
            </a:endParaRPr>
          </a:p>
          <a:p>
            <a:pPr marL="169545" indent="-169545">
              <a:spcBef>
                <a:spcPts val="1000"/>
              </a:spcBef>
            </a:pPr>
            <a:r>
              <a:rPr lang="en-US" i="0" kern="1200" dirty="0">
                <a:solidFill>
                  <a:srgbClr val="002060"/>
                </a:solidFill>
                <a:cs typeface="Arial"/>
              </a:rPr>
              <a:t>Residents that use less will receive a credit for the amount </a:t>
            </a:r>
            <a:r>
              <a:rPr lang="en-US" i="0" kern="1200" dirty="0" smtClean="0">
                <a:solidFill>
                  <a:srgbClr val="002060"/>
                </a:solidFill>
                <a:cs typeface="Arial"/>
              </a:rPr>
              <a:t>conserved</a:t>
            </a:r>
            <a:endParaRPr lang="en-US" i="0" kern="1200" dirty="0">
              <a:solidFill>
                <a:srgbClr val="002060"/>
              </a:solidFill>
              <a:cs typeface="Arial"/>
            </a:endParaRPr>
          </a:p>
          <a:p>
            <a:pPr marL="169545" indent="-169545">
              <a:spcBef>
                <a:spcPts val="1000"/>
              </a:spcBef>
            </a:pPr>
            <a:r>
              <a:rPr lang="en-US" i="0" dirty="0">
                <a:solidFill>
                  <a:srgbClr val="002060"/>
                </a:solidFill>
              </a:rPr>
              <a:t>Residents with serious medical conditions can be exempted </a:t>
            </a:r>
            <a:r>
              <a:rPr lang="en-US" i="0" dirty="0" smtClean="0">
                <a:solidFill>
                  <a:srgbClr val="002060"/>
                </a:solidFill>
              </a:rPr>
              <a:t>with NBK </a:t>
            </a:r>
            <a:r>
              <a:rPr lang="en-US" i="0" dirty="0">
                <a:solidFill>
                  <a:srgbClr val="002060"/>
                </a:solidFill>
              </a:rPr>
              <a:t>Commanding Officer </a:t>
            </a:r>
            <a:r>
              <a:rPr lang="en-US" i="0" dirty="0" smtClean="0">
                <a:solidFill>
                  <a:srgbClr val="002060"/>
                </a:solidFill>
              </a:rPr>
              <a:t>approval</a:t>
            </a:r>
          </a:p>
          <a:p>
            <a:pPr marL="517207" lvl="1" indent="-169545"/>
            <a:r>
              <a:rPr lang="en-US" sz="1600" b="0" i="0" dirty="0" smtClean="0">
                <a:solidFill>
                  <a:srgbClr val="002060"/>
                </a:solidFill>
              </a:rPr>
              <a:t>Contact </a:t>
            </a:r>
            <a:r>
              <a:rPr lang="en-US" sz="1600" b="0" i="0" dirty="0">
                <a:solidFill>
                  <a:srgbClr val="002060"/>
                </a:solidFill>
              </a:rPr>
              <a:t>the </a:t>
            </a:r>
            <a:r>
              <a:rPr lang="en-US" sz="1600" b="0" i="0" dirty="0" smtClean="0">
                <a:solidFill>
                  <a:srgbClr val="002060"/>
                </a:solidFill>
              </a:rPr>
              <a:t>Navy HSC </a:t>
            </a:r>
            <a:r>
              <a:rPr lang="en-US" sz="1600" b="0" i="0" dirty="0">
                <a:solidFill>
                  <a:srgbClr val="002060"/>
                </a:solidFill>
              </a:rPr>
              <a:t>office for the waiver request </a:t>
            </a:r>
            <a:r>
              <a:rPr lang="en-US" sz="1600" b="0" i="0" dirty="0" smtClean="0">
                <a:solidFill>
                  <a:srgbClr val="002060"/>
                </a:solidFill>
              </a:rPr>
              <a:t>application</a:t>
            </a:r>
            <a:endParaRPr lang="en-US" sz="1600" i="0" dirty="0">
              <a:solidFill>
                <a:srgbClr val="002060"/>
              </a:solidFill>
            </a:endParaRPr>
          </a:p>
          <a:p>
            <a:pPr lvl="1"/>
            <a:r>
              <a:rPr lang="en-US" sz="1600" b="0" i="0" dirty="0">
                <a:solidFill>
                  <a:srgbClr val="002060"/>
                </a:solidFill>
              </a:rPr>
              <a:t>Wounded Warriors are exempt upon </a:t>
            </a:r>
            <a:r>
              <a:rPr lang="en-US" sz="1600" b="0" i="0" dirty="0" smtClean="0">
                <a:solidFill>
                  <a:srgbClr val="002060"/>
                </a:solidFill>
              </a:rPr>
              <a:t>request</a:t>
            </a:r>
            <a:endParaRPr lang="en-US" sz="1600" b="0" i="0" dirty="0">
              <a:solidFill>
                <a:srgbClr val="002060"/>
              </a:solidFill>
            </a:endParaRPr>
          </a:p>
          <a:p>
            <a:pPr marL="169545" indent="-169545">
              <a:spcBef>
                <a:spcPts val="1000"/>
              </a:spcBef>
            </a:pPr>
            <a:r>
              <a:rPr lang="en-US" sz="1600" i="0" dirty="0" smtClean="0">
                <a:solidFill>
                  <a:srgbClr val="002060"/>
                </a:solidFill>
              </a:rPr>
              <a:t>Visit </a:t>
            </a:r>
            <a:r>
              <a:rPr lang="en-US" sz="1600" i="0" dirty="0">
                <a:solidFill>
                  <a:srgbClr val="002060"/>
                </a:solidFill>
                <a:hlinkClick r:id="rId3"/>
              </a:rPr>
              <a:t>www.cnic.navy.mil/RECP</a:t>
            </a:r>
            <a:r>
              <a:rPr lang="en-US" sz="1600" i="0" dirty="0">
                <a:solidFill>
                  <a:srgbClr val="002060"/>
                </a:solidFill>
              </a:rPr>
              <a:t> for detailed information about RECP</a:t>
            </a:r>
          </a:p>
          <a:p>
            <a:pPr marL="169545" indent="-169545"/>
            <a:endParaRPr lang="en-US" dirty="0"/>
          </a:p>
        </p:txBody>
      </p:sp>
    </p:spTree>
    <p:extLst>
      <p:ext uri="{BB962C8B-B14F-4D97-AF65-F5344CB8AC3E}">
        <p14:creationId xmlns:p14="http://schemas.microsoft.com/office/powerpoint/2010/main" val="3699242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AEAB7-5CC6-48F5-B343-C018D61C5F4C}"/>
              </a:ext>
            </a:extLst>
          </p:cNvPr>
          <p:cNvSpPr>
            <a:spLocks noGrp="1"/>
          </p:cNvSpPr>
          <p:nvPr>
            <p:ph type="title"/>
          </p:nvPr>
        </p:nvSpPr>
        <p:spPr>
          <a:xfrm>
            <a:off x="1143000" y="242719"/>
            <a:ext cx="7772400" cy="430887"/>
          </a:xfrm>
        </p:spPr>
        <p:txBody>
          <a:bodyPr/>
          <a:lstStyle/>
          <a:p>
            <a:r>
              <a:rPr lang="en-US" dirty="0"/>
              <a:t>Tenant Responsibilities</a:t>
            </a:r>
          </a:p>
        </p:txBody>
      </p:sp>
      <p:sp>
        <p:nvSpPr>
          <p:cNvPr id="3" name="Content Placeholder 2">
            <a:extLst>
              <a:ext uri="{FF2B5EF4-FFF2-40B4-BE49-F238E27FC236}">
                <a16:creationId xmlns:a16="http://schemas.microsoft.com/office/drawing/2014/main" id="{77DBFA41-6FBA-4127-950D-DD4E6ABABAF6}"/>
              </a:ext>
            </a:extLst>
          </p:cNvPr>
          <p:cNvSpPr>
            <a:spLocks noGrp="1"/>
          </p:cNvSpPr>
          <p:nvPr>
            <p:ph sz="half" idx="1"/>
          </p:nvPr>
        </p:nvSpPr>
        <p:spPr>
          <a:xfrm>
            <a:off x="381000" y="1099672"/>
            <a:ext cx="8534400" cy="5139204"/>
          </a:xfrm>
        </p:spPr>
        <p:txBody>
          <a:bodyPr/>
          <a:lstStyle/>
          <a:p>
            <a:pPr marL="169545" indent="-169545"/>
            <a:r>
              <a:rPr lang="en-US" dirty="0"/>
              <a:t>Per your lease, it is your responsibility to</a:t>
            </a:r>
            <a:r>
              <a:rPr lang="en-US" dirty="0" smtClean="0"/>
              <a:t>:</a:t>
            </a:r>
          </a:p>
          <a:p>
            <a:pPr marL="169545" indent="-169545"/>
            <a:endParaRPr lang="en-US" sz="1500" dirty="0"/>
          </a:p>
          <a:p>
            <a:pPr lvl="1"/>
            <a:r>
              <a:rPr lang="en-US" sz="1500" b="0" i="0" dirty="0"/>
              <a:t>Report in a timely manner any apparent environmental, safety, or health hazards of the housing unit to the landlord and any defective, broken, damaged, or malfunctioning building systems, fixtures, appliances, or other parts of the housing unit, the common areas, or related </a:t>
            </a:r>
            <a:r>
              <a:rPr lang="en-US" sz="1500" b="0" i="0" dirty="0" smtClean="0"/>
              <a:t>facilities</a:t>
            </a:r>
          </a:p>
          <a:p>
            <a:pPr marL="339725" lvl="1" indent="0">
              <a:buNone/>
            </a:pPr>
            <a:endParaRPr lang="en-US" sz="1500" b="0" i="0" dirty="0"/>
          </a:p>
          <a:p>
            <a:pPr lvl="1"/>
            <a:r>
              <a:rPr lang="en-US" sz="1500" b="0" i="0" dirty="0"/>
              <a:t>Maintain standard upkeep of the housing unit as instructed by the housing management </a:t>
            </a:r>
            <a:r>
              <a:rPr lang="en-US" sz="1500" b="0" i="0" dirty="0" smtClean="0"/>
              <a:t>office</a:t>
            </a:r>
          </a:p>
          <a:p>
            <a:pPr lvl="1"/>
            <a:endParaRPr lang="en-US" sz="1500" b="0" i="0" dirty="0"/>
          </a:p>
          <a:p>
            <a:pPr lvl="1"/>
            <a:r>
              <a:rPr lang="en-US" sz="1500" b="0" i="0" dirty="0"/>
              <a:t>Conduct oneself as a tenant in a manner that will not disturb neighbors, and to assume responsibility for one’s actions and those of a family member or guest in the housing unit or common </a:t>
            </a:r>
            <a:r>
              <a:rPr lang="en-US" sz="1500" b="0" i="0" dirty="0" smtClean="0"/>
              <a:t>areas</a:t>
            </a:r>
          </a:p>
          <a:p>
            <a:pPr lvl="1"/>
            <a:endParaRPr lang="en-US" sz="1500" b="0" i="0" dirty="0"/>
          </a:p>
          <a:p>
            <a:pPr lvl="1"/>
            <a:r>
              <a:rPr lang="en-US" sz="1500" b="0" i="0" dirty="0"/>
              <a:t>Not engage in any inappropriate, unauthorized, or criminal activity in the housing unit or common </a:t>
            </a:r>
            <a:r>
              <a:rPr lang="en-US" sz="1500" b="0" i="0" dirty="0" smtClean="0"/>
              <a:t>areas</a:t>
            </a:r>
          </a:p>
          <a:p>
            <a:pPr lvl="1"/>
            <a:endParaRPr lang="en-US" sz="1500" b="0" i="0" dirty="0"/>
          </a:p>
          <a:p>
            <a:pPr lvl="1"/>
            <a:r>
              <a:rPr lang="en-US" sz="1500" b="0" i="0" dirty="0"/>
              <a:t>Allow the landlord reasonable access to the rental home in accordance with the terms of the tenant lease agreement to allow the landlord to make necessary repairs in a timely </a:t>
            </a:r>
            <a:r>
              <a:rPr lang="en-US" sz="1500" b="0" i="0" dirty="0" smtClean="0"/>
              <a:t>manner</a:t>
            </a:r>
          </a:p>
          <a:p>
            <a:pPr lvl="1"/>
            <a:endParaRPr lang="en-US" sz="1500" b="0" i="0" dirty="0"/>
          </a:p>
          <a:p>
            <a:pPr lvl="1"/>
            <a:r>
              <a:rPr lang="en-US" sz="1500" b="0" i="0" dirty="0"/>
              <a:t>Read all lease-related materials provided by the landlord and to comply with the terms of the lease agreement, lease addenda, and any associated rules and guidelines</a:t>
            </a:r>
          </a:p>
          <a:p>
            <a:pPr marL="169545" indent="-169545"/>
            <a:endParaRPr lang="en-US" sz="1700" dirty="0"/>
          </a:p>
        </p:txBody>
      </p:sp>
      <p:sp>
        <p:nvSpPr>
          <p:cNvPr id="4" name="Slide Number Placeholder 3">
            <a:extLst>
              <a:ext uri="{FF2B5EF4-FFF2-40B4-BE49-F238E27FC236}">
                <a16:creationId xmlns:a16="http://schemas.microsoft.com/office/drawing/2014/main" id="{44077671-3677-43D3-A178-AD5951C2B159}"/>
              </a:ext>
            </a:extLst>
          </p:cNvPr>
          <p:cNvSpPr>
            <a:spLocks noGrp="1"/>
          </p:cNvSpPr>
          <p:nvPr>
            <p:ph type="sldNum" sz="quarter" idx="11"/>
          </p:nvPr>
        </p:nvSpPr>
        <p:spPr/>
        <p:txBody>
          <a:bodyPr/>
          <a:lstStyle/>
          <a:p>
            <a:fld id="{F23198E8-5BF6-4909-B291-3F8D10BCBA03}" type="slidenum">
              <a:rPr lang="en-US" smtClean="0"/>
              <a:pPr/>
              <a:t>17</a:t>
            </a:fld>
            <a:endParaRPr lang="en-US" dirty="0"/>
          </a:p>
        </p:txBody>
      </p:sp>
    </p:spTree>
    <p:extLst>
      <p:ext uri="{BB962C8B-B14F-4D97-AF65-F5344CB8AC3E}">
        <p14:creationId xmlns:p14="http://schemas.microsoft.com/office/powerpoint/2010/main" val="2253526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AEAB7-5CC6-48F5-B343-C018D61C5F4C}"/>
              </a:ext>
            </a:extLst>
          </p:cNvPr>
          <p:cNvSpPr>
            <a:spLocks noGrp="1"/>
          </p:cNvSpPr>
          <p:nvPr>
            <p:ph type="title"/>
          </p:nvPr>
        </p:nvSpPr>
        <p:spPr>
          <a:xfrm>
            <a:off x="1143000" y="242719"/>
            <a:ext cx="7772400" cy="430887"/>
          </a:xfrm>
        </p:spPr>
        <p:txBody>
          <a:bodyPr/>
          <a:lstStyle/>
          <a:p>
            <a:r>
              <a:rPr lang="en-US" dirty="0"/>
              <a:t>Tenant </a:t>
            </a:r>
            <a:r>
              <a:rPr lang="en-US" dirty="0" smtClean="0"/>
              <a:t>Responsibilities - Continued</a:t>
            </a:r>
            <a:endParaRPr lang="en-US" dirty="0"/>
          </a:p>
        </p:txBody>
      </p:sp>
      <p:sp>
        <p:nvSpPr>
          <p:cNvPr id="4" name="Slide Number Placeholder 3">
            <a:extLst>
              <a:ext uri="{FF2B5EF4-FFF2-40B4-BE49-F238E27FC236}">
                <a16:creationId xmlns:a16="http://schemas.microsoft.com/office/drawing/2014/main" id="{44077671-3677-43D3-A178-AD5951C2B159}"/>
              </a:ext>
            </a:extLst>
          </p:cNvPr>
          <p:cNvSpPr>
            <a:spLocks noGrp="1"/>
          </p:cNvSpPr>
          <p:nvPr>
            <p:ph type="sldNum" sz="quarter" idx="11"/>
          </p:nvPr>
        </p:nvSpPr>
        <p:spPr/>
        <p:txBody>
          <a:bodyPr/>
          <a:lstStyle/>
          <a:p>
            <a:fld id="{F23198E8-5BF6-4909-B291-3F8D10BCBA03}" type="slidenum">
              <a:rPr lang="en-US" smtClean="0"/>
              <a:pPr/>
              <a:t>18</a:t>
            </a:fld>
            <a:endParaRPr lang="en-US" dirty="0"/>
          </a:p>
        </p:txBody>
      </p:sp>
      <p:sp>
        <p:nvSpPr>
          <p:cNvPr id="6" name="Content Placeholder 2">
            <a:extLst>
              <a:ext uri="{FF2B5EF4-FFF2-40B4-BE49-F238E27FC236}">
                <a16:creationId xmlns:a16="http://schemas.microsoft.com/office/drawing/2014/main" id="{77DBFA41-6FBA-4127-950D-DD4E6ABABAF6}"/>
              </a:ext>
            </a:extLst>
          </p:cNvPr>
          <p:cNvSpPr>
            <a:spLocks noGrp="1"/>
          </p:cNvSpPr>
          <p:nvPr>
            <p:ph sz="half" idx="1"/>
          </p:nvPr>
        </p:nvSpPr>
        <p:spPr>
          <a:xfrm>
            <a:off x="468313" y="976009"/>
            <a:ext cx="8305800" cy="5019675"/>
          </a:xfrm>
        </p:spPr>
        <p:txBody>
          <a:bodyPr/>
          <a:lstStyle/>
          <a:p>
            <a:pPr marL="339725" lvl="1" indent="0">
              <a:buNone/>
            </a:pPr>
            <a:endParaRPr lang="en-US" sz="1700" b="0" i="0" dirty="0"/>
          </a:p>
          <a:p>
            <a:pPr marL="169545" indent="-169545"/>
            <a:r>
              <a:rPr lang="en-US" sz="1700" i="0" dirty="0"/>
              <a:t>Animal Responsibilities</a:t>
            </a:r>
          </a:p>
          <a:p>
            <a:pPr lvl="1"/>
            <a:r>
              <a:rPr lang="en-US" sz="1700" b="0" i="0" dirty="0"/>
              <a:t>You are responsible for your animals at all times</a:t>
            </a:r>
          </a:p>
          <a:p>
            <a:pPr lvl="1"/>
            <a:r>
              <a:rPr lang="en-US" sz="1700" b="0" i="0" dirty="0"/>
              <a:t>Residents are responsible for all animal damage to their home or common </a:t>
            </a:r>
            <a:r>
              <a:rPr lang="en-US" sz="1700" b="0" i="0" dirty="0" smtClean="0"/>
              <a:t>spaces</a:t>
            </a:r>
          </a:p>
          <a:p>
            <a:pPr lvl="1"/>
            <a:r>
              <a:rPr lang="en-US" sz="1700" b="0" i="0" dirty="0" smtClean="0">
                <a:solidFill>
                  <a:srgbClr val="002060"/>
                </a:solidFill>
              </a:rPr>
              <a:t>Hunt “Pet Bite, Pet Gone” Policy – All reported pet bites require removal of pet from the home</a:t>
            </a:r>
          </a:p>
          <a:p>
            <a:pPr lvl="1"/>
            <a:endParaRPr lang="en-US" sz="1700" b="0" i="0" dirty="0">
              <a:solidFill>
                <a:srgbClr val="00B050"/>
              </a:solidFill>
            </a:endParaRPr>
          </a:p>
          <a:p>
            <a:pPr marL="169545" indent="-169545"/>
            <a:r>
              <a:rPr lang="en-US" sz="1700" i="0" dirty="0">
                <a:solidFill>
                  <a:srgbClr val="002060"/>
                </a:solidFill>
              </a:rPr>
              <a:t>Important local </a:t>
            </a:r>
            <a:r>
              <a:rPr lang="en-US" sz="1700" i="0" dirty="0" smtClean="0">
                <a:solidFill>
                  <a:srgbClr val="002060"/>
                </a:solidFill>
              </a:rPr>
              <a:t>policies to consider. If you have further questions, please contact the HSC or Hunt.</a:t>
            </a:r>
            <a:endParaRPr lang="en-US" sz="1700" i="0" dirty="0">
              <a:solidFill>
                <a:srgbClr val="002060"/>
              </a:solidFill>
            </a:endParaRPr>
          </a:p>
          <a:p>
            <a:pPr lvl="1"/>
            <a:r>
              <a:rPr lang="en-US" sz="1700" b="0" i="0" dirty="0">
                <a:solidFill>
                  <a:srgbClr val="002060"/>
                </a:solidFill>
              </a:rPr>
              <a:t>Personal protection/safety and security/firearms</a:t>
            </a:r>
          </a:p>
          <a:p>
            <a:pPr lvl="1"/>
            <a:r>
              <a:rPr lang="en-US" sz="1700" b="0" i="0" dirty="0" smtClean="0">
                <a:solidFill>
                  <a:srgbClr val="002060"/>
                </a:solidFill>
              </a:rPr>
              <a:t>Facility </a:t>
            </a:r>
            <a:r>
              <a:rPr lang="en-US" sz="1700" b="0" i="0" dirty="0">
                <a:solidFill>
                  <a:srgbClr val="002060"/>
                </a:solidFill>
              </a:rPr>
              <a:t>use and services</a:t>
            </a:r>
          </a:p>
          <a:p>
            <a:pPr lvl="1"/>
            <a:r>
              <a:rPr lang="en-US" sz="1700" b="0" i="0" dirty="0">
                <a:solidFill>
                  <a:srgbClr val="002060"/>
                </a:solidFill>
              </a:rPr>
              <a:t>Visitors and guests</a:t>
            </a:r>
          </a:p>
          <a:p>
            <a:pPr lvl="1"/>
            <a:r>
              <a:rPr lang="en-US" sz="1700" b="0" i="0" dirty="0" smtClean="0">
                <a:solidFill>
                  <a:srgbClr val="002060"/>
                </a:solidFill>
              </a:rPr>
              <a:t>Parking</a:t>
            </a:r>
          </a:p>
          <a:p>
            <a:pPr lvl="1"/>
            <a:endParaRPr lang="en-US" sz="1700" b="0" i="0" dirty="0">
              <a:solidFill>
                <a:srgbClr val="002060"/>
              </a:solidFill>
            </a:endParaRPr>
          </a:p>
          <a:p>
            <a:pPr marL="169545" indent="-169545"/>
            <a:r>
              <a:rPr lang="en-US" sz="1700" i="0" dirty="0"/>
              <a:t>Additional Tenant Responsibilities</a:t>
            </a:r>
          </a:p>
          <a:p>
            <a:pPr lvl="1"/>
            <a:r>
              <a:rPr lang="en-US" sz="1700" b="0" i="0" dirty="0"/>
              <a:t>Renters insurance is a responsibility of the resident, and is strongly encouraged to protect your belongings and prevent financial hardships</a:t>
            </a:r>
          </a:p>
          <a:p>
            <a:pPr lvl="1"/>
            <a:r>
              <a:rPr lang="en-US" sz="1700" b="0" i="0" dirty="0"/>
              <a:t>Residents are responsible for keeping their home clean and in good order</a:t>
            </a:r>
          </a:p>
          <a:p>
            <a:pPr lvl="1"/>
            <a:endParaRPr lang="en-US" b="0" i="0" dirty="0">
              <a:solidFill>
                <a:srgbClr val="002060"/>
              </a:solidFill>
            </a:endParaRPr>
          </a:p>
        </p:txBody>
      </p:sp>
    </p:spTree>
    <p:extLst>
      <p:ext uri="{BB962C8B-B14F-4D97-AF65-F5344CB8AC3E}">
        <p14:creationId xmlns:p14="http://schemas.microsoft.com/office/powerpoint/2010/main" val="1425108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07" y="369469"/>
            <a:ext cx="7772400" cy="430887"/>
          </a:xfrm>
        </p:spPr>
        <p:txBody>
          <a:bodyPr/>
          <a:lstStyle/>
          <a:p>
            <a:r>
              <a:rPr lang="en-US" dirty="0"/>
              <a:t>Renters Insurance Information</a:t>
            </a:r>
          </a:p>
        </p:txBody>
      </p:sp>
      <p:sp>
        <p:nvSpPr>
          <p:cNvPr id="4" name="Slide Number Placeholder 3"/>
          <p:cNvSpPr>
            <a:spLocks noGrp="1"/>
          </p:cNvSpPr>
          <p:nvPr>
            <p:ph type="sldNum" sz="quarter" idx="11"/>
          </p:nvPr>
        </p:nvSpPr>
        <p:spPr/>
        <p:txBody>
          <a:bodyPr/>
          <a:lstStyle/>
          <a:p>
            <a:pPr>
              <a:defRPr/>
            </a:pPr>
            <a:fld id="{F23198E8-5BF6-4909-B291-3F8D10BCBA03}" type="slidenum">
              <a:rPr lang="en-US" smtClean="0"/>
              <a:pPr>
                <a:defRPr/>
              </a:pPr>
              <a:t>19</a:t>
            </a:fld>
            <a:endParaRPr lang="en-US" dirty="0"/>
          </a:p>
        </p:txBody>
      </p:sp>
      <p:sp>
        <p:nvSpPr>
          <p:cNvPr id="6" name="Content Placeholder 2"/>
          <p:cNvSpPr>
            <a:spLocks noGrp="1"/>
          </p:cNvSpPr>
          <p:nvPr>
            <p:ph sz="half" idx="1"/>
          </p:nvPr>
        </p:nvSpPr>
        <p:spPr>
          <a:xfrm>
            <a:off x="381000" y="1154240"/>
            <a:ext cx="8546307" cy="5019675"/>
          </a:xfrm>
        </p:spPr>
        <p:txBody>
          <a:bodyPr/>
          <a:lstStyle/>
          <a:p>
            <a:pPr marL="169545" indent="-169545"/>
            <a:r>
              <a:rPr lang="en-US" sz="1700" i="0" dirty="0">
                <a:solidFill>
                  <a:srgbClr val="1B1B76"/>
                </a:solidFill>
              </a:rPr>
              <a:t>Your lease includes the requirement for you to maintain a </a:t>
            </a:r>
            <a:r>
              <a:rPr lang="en-US" sz="1700" i="0" dirty="0" smtClean="0">
                <a:solidFill>
                  <a:srgbClr val="1B1B76"/>
                </a:solidFill>
              </a:rPr>
              <a:t>General </a:t>
            </a:r>
            <a:r>
              <a:rPr lang="en-US" sz="1700" i="0" dirty="0">
                <a:solidFill>
                  <a:srgbClr val="1B1B76"/>
                </a:solidFill>
              </a:rPr>
              <a:t>L</a:t>
            </a:r>
            <a:r>
              <a:rPr lang="en-US" sz="1700" i="0" dirty="0" smtClean="0">
                <a:solidFill>
                  <a:srgbClr val="1B1B76"/>
                </a:solidFill>
              </a:rPr>
              <a:t>iability </a:t>
            </a:r>
            <a:r>
              <a:rPr lang="en-US" sz="1700" i="0" dirty="0">
                <a:solidFill>
                  <a:srgbClr val="1B1B76"/>
                </a:solidFill>
              </a:rPr>
              <a:t>renters insurance policy to cover no less than $100,000.  Renters insurance is NOT part of the rent you pay to Hunt.</a:t>
            </a:r>
          </a:p>
          <a:p>
            <a:pPr marL="169545" indent="-169545"/>
            <a:endParaRPr lang="en-US" sz="1700" i="0" dirty="0">
              <a:solidFill>
                <a:srgbClr val="1B1B76"/>
              </a:solidFill>
            </a:endParaRPr>
          </a:p>
          <a:p>
            <a:r>
              <a:rPr lang="en-US" sz="1700" i="0" dirty="0"/>
              <a:t>All Service Members are encouraged to purchase additional personal renters insurance, in addition to the Hunt required General Liability insurance, for protection from unexpected expenses. Basic policies generally cover personal property – most renters’ property is worth more than the most basic coverage</a:t>
            </a:r>
          </a:p>
          <a:p>
            <a:pPr marL="169545" indent="-169545"/>
            <a:endParaRPr lang="en-US" sz="1700" i="0" dirty="0">
              <a:solidFill>
                <a:srgbClr val="1B1B76"/>
              </a:solidFill>
            </a:endParaRPr>
          </a:p>
          <a:p>
            <a:pPr marL="169545" indent="-169545"/>
            <a:r>
              <a:rPr lang="en-US" sz="1700" i="0" dirty="0">
                <a:solidFill>
                  <a:srgbClr val="1B1B76"/>
                </a:solidFill>
              </a:rPr>
              <a:t>Basic coverage may not cover the rental unit itself – meaning if damage is caused and the tenant is at fault (like a kitchen fire or washing machine flood) YOU may be charged the full amount to repair the unit.  Ask these questions of your insurance provider.</a:t>
            </a:r>
          </a:p>
          <a:p>
            <a:pPr marL="169545" indent="-169545"/>
            <a:endParaRPr lang="en-US" sz="1700" i="0" dirty="0">
              <a:solidFill>
                <a:srgbClr val="1B1B76"/>
              </a:solidFill>
            </a:endParaRPr>
          </a:p>
          <a:p>
            <a:pPr marL="169545" indent="-169545"/>
            <a:r>
              <a:rPr lang="en-US" sz="1700" i="0" dirty="0">
                <a:solidFill>
                  <a:srgbClr val="1B1B76"/>
                </a:solidFill>
              </a:rPr>
              <a:t>Renters insurance is widely available – and may even be available through your car insurance company</a:t>
            </a:r>
          </a:p>
          <a:p>
            <a:pPr marL="169545" indent="-169545"/>
            <a:endParaRPr lang="en-US" sz="1700" i="0" dirty="0">
              <a:solidFill>
                <a:srgbClr val="1B1B76"/>
              </a:solidFill>
            </a:endParaRPr>
          </a:p>
          <a:p>
            <a:pPr marL="169545" indent="-169545"/>
            <a:r>
              <a:rPr lang="en-US" sz="1700" i="0" dirty="0">
                <a:solidFill>
                  <a:srgbClr val="1B1B76"/>
                </a:solidFill>
              </a:rPr>
              <a:t>Make sure you understand what is and is not covered in your insurance policy.</a:t>
            </a:r>
            <a:r>
              <a:rPr lang="en-US" sz="1700" i="0" dirty="0">
                <a:solidFill>
                  <a:schemeClr val="accent5"/>
                </a:solidFill>
              </a:rPr>
              <a:t> </a:t>
            </a:r>
          </a:p>
        </p:txBody>
      </p:sp>
    </p:spTree>
    <p:extLst>
      <p:ext uri="{BB962C8B-B14F-4D97-AF65-F5344CB8AC3E}">
        <p14:creationId xmlns:p14="http://schemas.microsoft.com/office/powerpoint/2010/main" val="390299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3C8AA-0AAA-4F40-A520-450BBDD8D4BD}"/>
              </a:ext>
            </a:extLst>
          </p:cNvPr>
          <p:cNvSpPr>
            <a:spLocks noGrp="1"/>
          </p:cNvSpPr>
          <p:nvPr>
            <p:ph type="title"/>
          </p:nvPr>
        </p:nvSpPr>
        <p:spPr>
          <a:xfrm>
            <a:off x="1143000" y="242719"/>
            <a:ext cx="7772400" cy="430887"/>
          </a:xfrm>
        </p:spPr>
        <p:txBody>
          <a:bodyPr/>
          <a:lstStyle/>
          <a:p>
            <a:r>
              <a:rPr lang="en-US" dirty="0"/>
              <a:t>Welcome</a:t>
            </a:r>
          </a:p>
        </p:txBody>
      </p:sp>
      <p:sp>
        <p:nvSpPr>
          <p:cNvPr id="3" name="Content Placeholder 2">
            <a:extLst>
              <a:ext uri="{FF2B5EF4-FFF2-40B4-BE49-F238E27FC236}">
                <a16:creationId xmlns:a16="http://schemas.microsoft.com/office/drawing/2014/main" id="{75BFBAB4-96F5-454A-B324-C50DC37A97EF}"/>
              </a:ext>
            </a:extLst>
          </p:cNvPr>
          <p:cNvSpPr>
            <a:spLocks noGrp="1"/>
          </p:cNvSpPr>
          <p:nvPr>
            <p:ph sz="half" idx="1"/>
          </p:nvPr>
        </p:nvSpPr>
        <p:spPr>
          <a:xfrm>
            <a:off x="190073" y="1090865"/>
            <a:ext cx="8890427" cy="5019675"/>
          </a:xfrm>
        </p:spPr>
        <p:txBody>
          <a:bodyPr/>
          <a:lstStyle/>
          <a:p>
            <a:pPr marL="169545" indent="-169545"/>
            <a:r>
              <a:rPr lang="en-US" sz="1700" i="0" dirty="0">
                <a:solidFill>
                  <a:srgbClr val="002060"/>
                </a:solidFill>
              </a:rPr>
              <a:t>Welcome from the Navy Housing Service Center (HSC) </a:t>
            </a:r>
            <a:r>
              <a:rPr lang="en-US" sz="1700" i="0" dirty="0" smtClean="0">
                <a:solidFill>
                  <a:srgbClr val="002060"/>
                </a:solidFill>
              </a:rPr>
              <a:t>at NAS Whidbey Island</a:t>
            </a:r>
            <a:endParaRPr lang="en-US" sz="1700" i="0" dirty="0">
              <a:solidFill>
                <a:srgbClr val="002060"/>
              </a:solidFill>
            </a:endParaRPr>
          </a:p>
          <a:p>
            <a:pPr marL="347662" lvl="1" indent="0">
              <a:buNone/>
            </a:pPr>
            <a:r>
              <a:rPr lang="en-US" sz="1600" b="0" dirty="0" smtClean="0">
                <a:solidFill>
                  <a:srgbClr val="002060"/>
                </a:solidFill>
              </a:rPr>
              <a:t>The Fleet and Family Readiness team provides services that enhance Quality of Life at home and work.  We serve as a catalyst for maximizing partnerships for the mental, </a:t>
            </a:r>
          </a:p>
          <a:p>
            <a:pPr marL="347662" lvl="1" indent="0">
              <a:buNone/>
            </a:pPr>
            <a:r>
              <a:rPr lang="en-US" sz="1600" b="0" dirty="0" smtClean="0">
                <a:solidFill>
                  <a:srgbClr val="002060"/>
                </a:solidFill>
              </a:rPr>
              <a:t>physical, and social development of Department of Defense personnel, retirees and family members. </a:t>
            </a:r>
            <a:endParaRPr lang="en-US" sz="1600" b="0" dirty="0">
              <a:solidFill>
                <a:srgbClr val="002060"/>
              </a:solidFill>
            </a:endParaRPr>
          </a:p>
          <a:p>
            <a:pPr marL="169545" indent="-169545"/>
            <a:endParaRPr lang="en-US" sz="1700" i="0" dirty="0">
              <a:solidFill>
                <a:srgbClr val="002060"/>
              </a:solidFill>
            </a:endParaRPr>
          </a:p>
          <a:p>
            <a:pPr marL="169545" indent="-169545"/>
            <a:r>
              <a:rPr lang="en-US" sz="1700" i="0" dirty="0">
                <a:solidFill>
                  <a:srgbClr val="002060"/>
                </a:solidFill>
              </a:rPr>
              <a:t>The Navy HSC staff is employed by the Navy to assist and advocate for Service Members and their families on any housing </a:t>
            </a:r>
            <a:r>
              <a:rPr lang="en-US" sz="1700" i="0" dirty="0" smtClean="0">
                <a:solidFill>
                  <a:srgbClr val="002060"/>
                </a:solidFill>
              </a:rPr>
              <a:t>issue</a:t>
            </a:r>
          </a:p>
          <a:p>
            <a:pPr marL="169545" indent="-169545"/>
            <a:endParaRPr lang="en-US" sz="1700" i="0" dirty="0">
              <a:solidFill>
                <a:srgbClr val="002060"/>
              </a:solidFill>
            </a:endParaRPr>
          </a:p>
          <a:p>
            <a:pPr marL="169545" indent="-169545"/>
            <a:r>
              <a:rPr lang="en-US" sz="1700" i="0" dirty="0">
                <a:solidFill>
                  <a:srgbClr val="002060"/>
                </a:solidFill>
              </a:rPr>
              <a:t>The </a:t>
            </a:r>
            <a:r>
              <a:rPr lang="en-US" sz="1700" i="0" dirty="0" smtClean="0">
                <a:solidFill>
                  <a:srgbClr val="002060"/>
                </a:solidFill>
              </a:rPr>
              <a:t>NAS Whidbey Island Housing </a:t>
            </a:r>
            <a:r>
              <a:rPr lang="en-US" sz="1700" i="0" dirty="0">
                <a:solidFill>
                  <a:srgbClr val="002060"/>
                </a:solidFill>
              </a:rPr>
              <a:t>installation program director manages the HSC and reports directly to the installation commanding officer</a:t>
            </a:r>
          </a:p>
          <a:p>
            <a:pPr marL="517207" lvl="1" indent="-169545"/>
            <a:r>
              <a:rPr lang="en-US" sz="1700" b="0" i="0" dirty="0" smtClean="0">
                <a:solidFill>
                  <a:srgbClr val="002060"/>
                </a:solidFill>
              </a:rPr>
              <a:t>NAS Whidbey Island Installation </a:t>
            </a:r>
            <a:r>
              <a:rPr lang="en-US" sz="1700" b="0" i="0" dirty="0">
                <a:solidFill>
                  <a:srgbClr val="002060"/>
                </a:solidFill>
              </a:rPr>
              <a:t>Commanding Officer</a:t>
            </a:r>
            <a:r>
              <a:rPr lang="en-US" sz="1700" b="0" i="0" dirty="0" smtClean="0">
                <a:solidFill>
                  <a:srgbClr val="002060"/>
                </a:solidFill>
              </a:rPr>
              <a:t>: </a:t>
            </a:r>
            <a:r>
              <a:rPr lang="en-US" sz="1700" i="0" dirty="0" smtClean="0">
                <a:solidFill>
                  <a:srgbClr val="002060"/>
                </a:solidFill>
              </a:rPr>
              <a:t>CAPT Eric Hanks, USN</a:t>
            </a:r>
            <a:endParaRPr lang="en-US" sz="1700" i="0" dirty="0">
              <a:solidFill>
                <a:srgbClr val="002060"/>
              </a:solidFill>
            </a:endParaRPr>
          </a:p>
          <a:p>
            <a:pPr marL="517207" lvl="1" indent="-169545"/>
            <a:r>
              <a:rPr lang="en-US" sz="1700" b="0" i="0" dirty="0" smtClean="0">
                <a:solidFill>
                  <a:srgbClr val="002060"/>
                </a:solidFill>
              </a:rPr>
              <a:t>NAS Whidbey Island Installation Housing </a:t>
            </a:r>
            <a:r>
              <a:rPr lang="en-US" sz="1700" b="0" i="0" dirty="0">
                <a:solidFill>
                  <a:srgbClr val="002060"/>
                </a:solidFill>
              </a:rPr>
              <a:t>Program Director (IPD): </a:t>
            </a:r>
            <a:r>
              <a:rPr lang="en-US" sz="1700" i="0" dirty="0" smtClean="0">
                <a:solidFill>
                  <a:srgbClr val="002060"/>
                </a:solidFill>
              </a:rPr>
              <a:t>Jeff Green</a:t>
            </a:r>
            <a:endParaRPr lang="en-US" sz="1700" i="0" dirty="0">
              <a:solidFill>
                <a:srgbClr val="002060"/>
              </a:solidFill>
            </a:endParaRPr>
          </a:p>
          <a:p>
            <a:pPr marL="517207" lvl="1" indent="-169545"/>
            <a:endParaRPr lang="en-US" sz="1700" i="0" dirty="0">
              <a:solidFill>
                <a:srgbClr val="002060"/>
              </a:solidFill>
            </a:endParaRPr>
          </a:p>
          <a:p>
            <a:pPr marL="169545" indent="-169545"/>
            <a:r>
              <a:rPr lang="en-US" sz="1700" i="0" dirty="0" smtClean="0">
                <a:solidFill>
                  <a:srgbClr val="002060"/>
                </a:solidFill>
              </a:rPr>
              <a:t>Hunt Military Communities is the privatized (PPV) company that owns and manages family housing at this installation </a:t>
            </a:r>
          </a:p>
          <a:p>
            <a:pPr marL="517207" lvl="1" indent="-169545"/>
            <a:r>
              <a:rPr lang="en-US" sz="1700" b="0" i="0" dirty="0" smtClean="0">
                <a:solidFill>
                  <a:srgbClr val="002060"/>
                </a:solidFill>
              </a:rPr>
              <a:t>Hunt, </a:t>
            </a:r>
            <a:r>
              <a:rPr lang="en-US" sz="1700" b="0" i="0" dirty="0">
                <a:solidFill>
                  <a:srgbClr val="002060"/>
                </a:solidFill>
              </a:rPr>
              <a:t>as the property manager, is the primary </a:t>
            </a:r>
            <a:r>
              <a:rPr lang="en-US" sz="1700" b="0" i="0" dirty="0" smtClean="0">
                <a:solidFill>
                  <a:srgbClr val="002060"/>
                </a:solidFill>
              </a:rPr>
              <a:t>contact for maintenance</a:t>
            </a:r>
            <a:r>
              <a:rPr lang="en-US" sz="1700" b="0" i="0" dirty="0">
                <a:solidFill>
                  <a:srgbClr val="002060"/>
                </a:solidFill>
              </a:rPr>
              <a:t>, repairs, concerns, rent/billing </a:t>
            </a:r>
            <a:r>
              <a:rPr lang="en-US" sz="1700" b="0" i="0" dirty="0" smtClean="0">
                <a:solidFill>
                  <a:srgbClr val="002060"/>
                </a:solidFill>
              </a:rPr>
              <a:t>issues</a:t>
            </a:r>
          </a:p>
          <a:p>
            <a:pPr marL="517207" lvl="1" indent="-169545"/>
            <a:endParaRPr lang="en-US" sz="1700" i="0" dirty="0">
              <a:solidFill>
                <a:srgbClr val="002060"/>
              </a:solidFill>
            </a:endParaRPr>
          </a:p>
          <a:p>
            <a:pPr marL="169545" indent="-169545"/>
            <a:r>
              <a:rPr lang="en-US" sz="1700" i="0" dirty="0">
                <a:solidFill>
                  <a:srgbClr val="002060"/>
                </a:solidFill>
              </a:rPr>
              <a:t>The Navy HSC is here to assist with unresolved issues or </a:t>
            </a:r>
            <a:r>
              <a:rPr lang="en-US" sz="1700" i="0" dirty="0" smtClean="0">
                <a:solidFill>
                  <a:srgbClr val="002060"/>
                </a:solidFill>
              </a:rPr>
              <a:t>concerns</a:t>
            </a:r>
            <a:endParaRPr lang="en-US" sz="1700" i="0" dirty="0">
              <a:solidFill>
                <a:srgbClr val="002060"/>
              </a:solidFill>
            </a:endParaRPr>
          </a:p>
          <a:p>
            <a:pPr marL="169545" indent="-169545"/>
            <a:endParaRPr lang="en-US" dirty="0"/>
          </a:p>
          <a:p>
            <a:pPr marL="169545" indent="-169545"/>
            <a:endParaRPr lang="en-US" dirty="0">
              <a:solidFill>
                <a:srgbClr val="FF0000"/>
              </a:solidFill>
            </a:endParaRPr>
          </a:p>
          <a:p>
            <a:pPr marL="169545" indent="-169545"/>
            <a:endParaRPr lang="en-US" dirty="0"/>
          </a:p>
          <a:p>
            <a:pPr lvl="1"/>
            <a:endParaRPr lang="en-US" dirty="0"/>
          </a:p>
        </p:txBody>
      </p:sp>
      <p:sp>
        <p:nvSpPr>
          <p:cNvPr id="4" name="Slide Number Placeholder 3">
            <a:extLst>
              <a:ext uri="{FF2B5EF4-FFF2-40B4-BE49-F238E27FC236}">
                <a16:creationId xmlns:a16="http://schemas.microsoft.com/office/drawing/2014/main" id="{DC5D92F8-F45B-47B1-8D79-0F467E4F1FAB}"/>
              </a:ext>
            </a:extLst>
          </p:cNvPr>
          <p:cNvSpPr>
            <a:spLocks noGrp="1"/>
          </p:cNvSpPr>
          <p:nvPr>
            <p:ph type="sldNum" sz="quarter" idx="11"/>
          </p:nvPr>
        </p:nvSpPr>
        <p:spPr/>
        <p:txBody>
          <a:bodyPr/>
          <a:lstStyle/>
          <a:p>
            <a:pPr>
              <a:defRPr/>
            </a:pPr>
            <a:fld id="{F23198E8-5BF6-4909-B291-3F8D10BCBA03}" type="slidenum">
              <a:rPr lang="en-US" smtClean="0"/>
              <a:pPr>
                <a:defRPr/>
              </a:pPr>
              <a:t>2</a:t>
            </a:fld>
            <a:endParaRPr lang="en-US" dirty="0"/>
          </a:p>
        </p:txBody>
      </p:sp>
    </p:spTree>
    <p:extLst>
      <p:ext uri="{BB962C8B-B14F-4D97-AF65-F5344CB8AC3E}">
        <p14:creationId xmlns:p14="http://schemas.microsoft.com/office/powerpoint/2010/main" val="26601660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06" y="369467"/>
            <a:ext cx="7772400" cy="430887"/>
          </a:xfrm>
        </p:spPr>
        <p:txBody>
          <a:bodyPr/>
          <a:lstStyle/>
          <a:p>
            <a:r>
              <a:rPr lang="en-US" dirty="0"/>
              <a:t>Renters Insurance </a:t>
            </a:r>
            <a:r>
              <a:rPr lang="en-US" dirty="0" smtClean="0"/>
              <a:t>Information - Continued</a:t>
            </a:r>
            <a:endParaRPr lang="en-US" dirty="0"/>
          </a:p>
        </p:txBody>
      </p:sp>
      <p:sp>
        <p:nvSpPr>
          <p:cNvPr id="3" name="Content Placeholder 2"/>
          <p:cNvSpPr>
            <a:spLocks noGrp="1"/>
          </p:cNvSpPr>
          <p:nvPr>
            <p:ph sz="half" idx="1"/>
          </p:nvPr>
        </p:nvSpPr>
        <p:spPr>
          <a:xfrm>
            <a:off x="336063" y="1054149"/>
            <a:ext cx="8591243" cy="5019675"/>
          </a:xfrm>
        </p:spPr>
        <p:txBody>
          <a:bodyPr/>
          <a:lstStyle/>
          <a:p>
            <a:pPr marL="169545" indent="-169545"/>
            <a:r>
              <a:rPr lang="en-US" i="0" dirty="0"/>
              <a:t>What, and how much, is covered varies by insurance carrier.</a:t>
            </a:r>
          </a:p>
          <a:p>
            <a:pPr marL="517207" lvl="1" indent="-169545"/>
            <a:r>
              <a:rPr lang="en-US" sz="1700" b="0" i="0" dirty="0"/>
              <a:t>It’s important to ask questions to better understand your insurance coverage options and policy.  Shop around, coverage and costs vary by carrier.</a:t>
            </a:r>
          </a:p>
          <a:p>
            <a:pPr marL="339725" lvl="1" indent="0">
              <a:buNone/>
            </a:pPr>
            <a:endParaRPr lang="en-US" b="0" i="0" dirty="0"/>
          </a:p>
          <a:p>
            <a:pPr marL="169545" indent="-169545"/>
            <a:r>
              <a:rPr lang="en-US" i="0" dirty="0"/>
              <a:t>Personal Property and Liability Coverage:</a:t>
            </a:r>
            <a:endParaRPr lang="en-US" dirty="0"/>
          </a:p>
          <a:p>
            <a:pPr lvl="1"/>
            <a:r>
              <a:rPr lang="en-US" sz="1700" b="0" i="0" dirty="0"/>
              <a:t>Make sure you understand how much insurance coverage you're purchasing and exactly what it covers.</a:t>
            </a:r>
          </a:p>
          <a:p>
            <a:pPr lvl="1"/>
            <a:r>
              <a:rPr lang="en-US" sz="1700" b="0" i="0" dirty="0"/>
              <a:t>Ask your agent about limits, deductibles, and discounts.</a:t>
            </a:r>
            <a:endParaRPr lang="en-US" sz="1700" dirty="0"/>
          </a:p>
          <a:p>
            <a:pPr lvl="1"/>
            <a:r>
              <a:rPr lang="en-US" sz="1700" b="0" i="0" dirty="0"/>
              <a:t>Is it enough to cover most of your personal property big ticket items if they are damaged or stolen?</a:t>
            </a:r>
          </a:p>
          <a:p>
            <a:pPr marL="339725" lvl="1" indent="0">
              <a:buNone/>
            </a:pPr>
            <a:endParaRPr lang="en-US" b="0" i="0" dirty="0">
              <a:solidFill>
                <a:srgbClr val="00B050"/>
              </a:solidFill>
            </a:endParaRPr>
          </a:p>
          <a:p>
            <a:pPr marL="169545" indent="-169545"/>
            <a:r>
              <a:rPr lang="en-US" i="0" dirty="0">
                <a:solidFill>
                  <a:srgbClr val="002060"/>
                </a:solidFill>
              </a:rPr>
              <a:t>Liability Coverage – Sample Situations and Questions to Ask:</a:t>
            </a:r>
          </a:p>
          <a:p>
            <a:pPr marL="517207" lvl="1" indent="-169545"/>
            <a:r>
              <a:rPr lang="en-US" sz="1700" b="0" i="0" dirty="0">
                <a:solidFill>
                  <a:srgbClr val="002060"/>
                </a:solidFill>
              </a:rPr>
              <a:t>If hot BBQ coals were put in a trash can next to the garage and caused a fire to the home, will my coverage pay for damages? </a:t>
            </a:r>
            <a:r>
              <a:rPr lang="en-US" sz="1700" b="0" dirty="0">
                <a:solidFill>
                  <a:srgbClr val="002060"/>
                </a:solidFill>
              </a:rPr>
              <a:t>Now owe landlord $15,000.</a:t>
            </a:r>
          </a:p>
          <a:p>
            <a:pPr lvl="1"/>
            <a:r>
              <a:rPr lang="en-US" sz="1700" b="0" i="0" dirty="0">
                <a:solidFill>
                  <a:srgbClr val="002060"/>
                </a:solidFill>
              </a:rPr>
              <a:t>If my washing machine water supply line hose leaks causing major water and moisture damage, will my coverage pay for damages? </a:t>
            </a:r>
            <a:r>
              <a:rPr lang="en-US" sz="1700" b="0" dirty="0">
                <a:solidFill>
                  <a:srgbClr val="002060"/>
                </a:solidFill>
              </a:rPr>
              <a:t>Now owe landlord </a:t>
            </a:r>
            <a:r>
              <a:rPr lang="en-US" sz="1700" b="0" dirty="0" smtClean="0">
                <a:solidFill>
                  <a:srgbClr val="002060"/>
                </a:solidFill>
              </a:rPr>
              <a:t>$10,000</a:t>
            </a:r>
            <a:r>
              <a:rPr lang="en-US" sz="1700" b="0" dirty="0">
                <a:solidFill>
                  <a:srgbClr val="002060"/>
                </a:solidFill>
              </a:rPr>
              <a:t>.</a:t>
            </a:r>
          </a:p>
          <a:p>
            <a:pPr lvl="1"/>
            <a:endParaRPr lang="en-US" b="0" i="0" dirty="0">
              <a:solidFill>
                <a:srgbClr val="002060"/>
              </a:solidFill>
            </a:endParaRPr>
          </a:p>
          <a:p>
            <a:r>
              <a:rPr lang="en-US" dirty="0"/>
              <a:t>Your Housing Service Center or Legal Service Office can also help you understand your policy and where to supplement it if needed. </a:t>
            </a:r>
          </a:p>
          <a:p>
            <a:endParaRPr lang="en-US" dirty="0"/>
          </a:p>
        </p:txBody>
      </p:sp>
      <p:sp>
        <p:nvSpPr>
          <p:cNvPr id="4" name="Slide Number Placeholder 3"/>
          <p:cNvSpPr>
            <a:spLocks noGrp="1"/>
          </p:cNvSpPr>
          <p:nvPr>
            <p:ph type="sldNum" sz="quarter" idx="11"/>
          </p:nvPr>
        </p:nvSpPr>
        <p:spPr/>
        <p:txBody>
          <a:bodyPr/>
          <a:lstStyle/>
          <a:p>
            <a:pPr>
              <a:defRPr/>
            </a:pPr>
            <a:fld id="{F23198E8-5BF6-4909-B291-3F8D10BCBA03}" type="slidenum">
              <a:rPr lang="en-US" smtClean="0"/>
              <a:pPr>
                <a:defRPr/>
              </a:pPr>
              <a:t>20</a:t>
            </a:fld>
            <a:endParaRPr lang="en-US" dirty="0"/>
          </a:p>
        </p:txBody>
      </p:sp>
    </p:spTree>
    <p:extLst>
      <p:ext uri="{BB962C8B-B14F-4D97-AF65-F5344CB8AC3E}">
        <p14:creationId xmlns:p14="http://schemas.microsoft.com/office/powerpoint/2010/main" val="553046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07" y="369469"/>
            <a:ext cx="7772400" cy="430887"/>
          </a:xfrm>
        </p:spPr>
        <p:txBody>
          <a:bodyPr/>
          <a:lstStyle/>
          <a:p>
            <a:r>
              <a:rPr lang="en-US" dirty="0"/>
              <a:t>Renters Insurance </a:t>
            </a:r>
            <a:r>
              <a:rPr lang="en-US" dirty="0" smtClean="0"/>
              <a:t>Information - Continued</a:t>
            </a:r>
            <a:endParaRPr lang="en-US" dirty="0"/>
          </a:p>
        </p:txBody>
      </p:sp>
      <p:sp>
        <p:nvSpPr>
          <p:cNvPr id="4" name="Slide Number Placeholder 3"/>
          <p:cNvSpPr>
            <a:spLocks noGrp="1"/>
          </p:cNvSpPr>
          <p:nvPr>
            <p:ph type="sldNum" sz="quarter" idx="11"/>
          </p:nvPr>
        </p:nvSpPr>
        <p:spPr/>
        <p:txBody>
          <a:bodyPr/>
          <a:lstStyle/>
          <a:p>
            <a:pPr>
              <a:defRPr/>
            </a:pPr>
            <a:fld id="{F23198E8-5BF6-4909-B291-3F8D10BCBA03}" type="slidenum">
              <a:rPr lang="en-US" smtClean="0"/>
              <a:pPr>
                <a:defRPr/>
              </a:pPr>
              <a:t>21</a:t>
            </a:fld>
            <a:endParaRPr lang="en-US" dirty="0"/>
          </a:p>
        </p:txBody>
      </p:sp>
      <p:sp>
        <p:nvSpPr>
          <p:cNvPr id="6" name="Content Placeholder 2"/>
          <p:cNvSpPr>
            <a:spLocks noGrp="1"/>
          </p:cNvSpPr>
          <p:nvPr>
            <p:ph sz="half" idx="1"/>
          </p:nvPr>
        </p:nvSpPr>
        <p:spPr>
          <a:xfrm>
            <a:off x="381000" y="1078523"/>
            <a:ext cx="8546307" cy="5019675"/>
          </a:xfrm>
        </p:spPr>
        <p:txBody>
          <a:bodyPr/>
          <a:lstStyle/>
          <a:p>
            <a:pPr marL="0" indent="-169545"/>
            <a:endParaRPr lang="en-US" i="0" dirty="0" smtClean="0">
              <a:solidFill>
                <a:srgbClr val="002060"/>
              </a:solidFill>
            </a:endParaRPr>
          </a:p>
          <a:p>
            <a:pPr marL="169545" indent="-169545"/>
            <a:r>
              <a:rPr lang="en-US" i="0" dirty="0" smtClean="0">
                <a:solidFill>
                  <a:srgbClr val="002060"/>
                </a:solidFill>
              </a:rPr>
              <a:t>Basic Personal </a:t>
            </a:r>
            <a:r>
              <a:rPr lang="en-US" i="0" dirty="0">
                <a:solidFill>
                  <a:srgbClr val="002060"/>
                </a:solidFill>
              </a:rPr>
              <a:t>Property R</a:t>
            </a:r>
            <a:r>
              <a:rPr lang="en-US" i="0" dirty="0" smtClean="0">
                <a:solidFill>
                  <a:srgbClr val="002060"/>
                </a:solidFill>
              </a:rPr>
              <a:t>enters Insurance normally covers:</a:t>
            </a:r>
            <a:endParaRPr lang="en-US" dirty="0">
              <a:solidFill>
                <a:srgbClr val="002060"/>
              </a:solidFill>
            </a:endParaRPr>
          </a:p>
          <a:p>
            <a:pPr lvl="1"/>
            <a:r>
              <a:rPr lang="en-US" sz="1600" b="0" i="0" dirty="0" smtClean="0">
                <a:solidFill>
                  <a:srgbClr val="002060"/>
                </a:solidFill>
              </a:rPr>
              <a:t>Your belongings </a:t>
            </a:r>
            <a:r>
              <a:rPr lang="en-US" sz="1600" b="0" i="0" dirty="0">
                <a:solidFill>
                  <a:srgbClr val="002060"/>
                </a:solidFill>
              </a:rPr>
              <a:t>if they are stolen or are damaged because of things like fire, </a:t>
            </a:r>
            <a:r>
              <a:rPr lang="en-US" sz="1600" b="0" i="0" dirty="0" smtClean="0">
                <a:solidFill>
                  <a:srgbClr val="002060"/>
                </a:solidFill>
              </a:rPr>
              <a:t>theft, or water damage.</a:t>
            </a:r>
          </a:p>
          <a:p>
            <a:pPr lvl="1"/>
            <a:r>
              <a:rPr lang="en-US" sz="1600" b="0" i="0" dirty="0" smtClean="0">
                <a:solidFill>
                  <a:srgbClr val="002060"/>
                </a:solidFill>
              </a:rPr>
              <a:t>Speak to your insurance agent/broker about how much coverage you should have.</a:t>
            </a:r>
            <a:r>
              <a:rPr lang="en-US" sz="1600" b="0" i="0" dirty="0">
                <a:solidFill>
                  <a:srgbClr val="002060"/>
                </a:solidFill>
              </a:rPr>
              <a:t>  </a:t>
            </a:r>
            <a:endParaRPr lang="en-US" sz="1600" b="0" i="0" dirty="0" smtClean="0">
              <a:solidFill>
                <a:srgbClr val="002060"/>
              </a:solidFill>
            </a:endParaRPr>
          </a:p>
          <a:p>
            <a:pPr lvl="2">
              <a:buFont typeface="Courier New" panose="02070309020205020404" pitchFamily="49" charset="0"/>
              <a:buChar char="o"/>
            </a:pPr>
            <a:r>
              <a:rPr lang="en-US" sz="1600" b="0" i="0" dirty="0" smtClean="0">
                <a:solidFill>
                  <a:srgbClr val="002060"/>
                </a:solidFill>
              </a:rPr>
              <a:t>Take </a:t>
            </a:r>
            <a:r>
              <a:rPr lang="en-US" sz="1600" b="0" i="0" dirty="0">
                <a:solidFill>
                  <a:srgbClr val="002060"/>
                </a:solidFill>
              </a:rPr>
              <a:t>an inventory (photos/video) of your </a:t>
            </a:r>
            <a:r>
              <a:rPr lang="en-US" sz="1600" b="0" i="0" dirty="0" smtClean="0">
                <a:solidFill>
                  <a:srgbClr val="002060"/>
                </a:solidFill>
              </a:rPr>
              <a:t>belongings itemizing with a price estimate. </a:t>
            </a:r>
            <a:r>
              <a:rPr lang="en-US" sz="1600" b="0" i="0" dirty="0">
                <a:solidFill>
                  <a:srgbClr val="002060"/>
                </a:solidFill>
              </a:rPr>
              <a:t>Personal belongings like clothing, furniture, TVs, computers, gaming systems, etc. all add up quickly!</a:t>
            </a:r>
          </a:p>
          <a:p>
            <a:pPr marL="339725" lvl="1" indent="0">
              <a:buNone/>
            </a:pPr>
            <a:endParaRPr lang="en-US" b="0" i="0" dirty="0">
              <a:solidFill>
                <a:srgbClr val="002060"/>
              </a:solidFill>
            </a:endParaRPr>
          </a:p>
          <a:p>
            <a:pPr marL="169545" indent="-169545"/>
            <a:r>
              <a:rPr lang="en-US" i="0" dirty="0">
                <a:solidFill>
                  <a:srgbClr val="002060"/>
                </a:solidFill>
              </a:rPr>
              <a:t>Loss of Use </a:t>
            </a:r>
            <a:r>
              <a:rPr lang="en-US" i="0" dirty="0" smtClean="0">
                <a:solidFill>
                  <a:srgbClr val="002060"/>
                </a:solidFill>
              </a:rPr>
              <a:t>Renters Insurance </a:t>
            </a:r>
            <a:r>
              <a:rPr lang="en-US" i="0" dirty="0">
                <a:solidFill>
                  <a:srgbClr val="002060"/>
                </a:solidFill>
              </a:rPr>
              <a:t>coverage (included in most policies</a:t>
            </a:r>
            <a:r>
              <a:rPr lang="en-US" i="0" dirty="0" smtClean="0">
                <a:solidFill>
                  <a:srgbClr val="002060"/>
                </a:solidFill>
              </a:rPr>
              <a:t>):</a:t>
            </a:r>
            <a:endParaRPr lang="en-US" i="0" dirty="0">
              <a:solidFill>
                <a:srgbClr val="002060"/>
              </a:solidFill>
            </a:endParaRPr>
          </a:p>
          <a:p>
            <a:pPr lvl="1"/>
            <a:r>
              <a:rPr lang="en-US" sz="1600" b="0" i="0" dirty="0" smtClean="0">
                <a:solidFill>
                  <a:srgbClr val="002060"/>
                </a:solidFill>
              </a:rPr>
              <a:t>May cover costs </a:t>
            </a:r>
            <a:r>
              <a:rPr lang="en-US" sz="1600" b="0" i="0" dirty="0">
                <a:solidFill>
                  <a:srgbClr val="002060"/>
                </a:solidFill>
              </a:rPr>
              <a:t>like food and lodging if your home is damaged and you need to stay somewhere else while it's repaired.</a:t>
            </a:r>
            <a:endParaRPr lang="en-US" sz="1600" dirty="0">
              <a:solidFill>
                <a:srgbClr val="002060"/>
              </a:solidFill>
            </a:endParaRPr>
          </a:p>
          <a:p>
            <a:pPr marL="339725" lvl="1" indent="0">
              <a:buNone/>
            </a:pPr>
            <a:endParaRPr lang="en-US" b="0" i="0" dirty="0">
              <a:solidFill>
                <a:srgbClr val="002060"/>
              </a:solidFill>
            </a:endParaRPr>
          </a:p>
          <a:p>
            <a:pPr marL="169545" indent="-169545"/>
            <a:r>
              <a:rPr lang="en-US" i="0" dirty="0">
                <a:solidFill>
                  <a:srgbClr val="002060"/>
                </a:solidFill>
              </a:rPr>
              <a:t>Liability and Medical </a:t>
            </a:r>
            <a:r>
              <a:rPr lang="en-US" i="0" dirty="0" smtClean="0">
                <a:solidFill>
                  <a:srgbClr val="002060"/>
                </a:solidFill>
              </a:rPr>
              <a:t>Payment Renters Insurance </a:t>
            </a:r>
            <a:r>
              <a:rPr lang="en-US" i="0" dirty="0">
                <a:solidFill>
                  <a:srgbClr val="002060"/>
                </a:solidFill>
              </a:rPr>
              <a:t>coverage protects you </a:t>
            </a:r>
            <a:r>
              <a:rPr lang="en-US" i="0" dirty="0" smtClean="0">
                <a:solidFill>
                  <a:srgbClr val="002060"/>
                </a:solidFill>
              </a:rPr>
              <a:t>if:</a:t>
            </a:r>
            <a:endParaRPr lang="en-US" dirty="0">
              <a:solidFill>
                <a:srgbClr val="002060"/>
              </a:solidFill>
            </a:endParaRPr>
          </a:p>
          <a:p>
            <a:pPr lvl="1"/>
            <a:r>
              <a:rPr lang="en-US" sz="1600" b="0" i="0" dirty="0">
                <a:solidFill>
                  <a:srgbClr val="002060"/>
                </a:solidFill>
              </a:rPr>
              <a:t>A visitor slips and/or falls and is injured at your </a:t>
            </a:r>
            <a:r>
              <a:rPr lang="en-US" sz="1600" b="0" i="0" dirty="0" smtClean="0">
                <a:solidFill>
                  <a:srgbClr val="002060"/>
                </a:solidFill>
              </a:rPr>
              <a:t>rental home.</a:t>
            </a:r>
            <a:endParaRPr lang="en-US" sz="1600" dirty="0">
              <a:solidFill>
                <a:srgbClr val="002060"/>
              </a:solidFill>
            </a:endParaRPr>
          </a:p>
          <a:p>
            <a:pPr lvl="1"/>
            <a:r>
              <a:rPr lang="en-US" sz="1600" b="0" i="0" dirty="0" smtClean="0">
                <a:solidFill>
                  <a:srgbClr val="002060"/>
                </a:solidFill>
              </a:rPr>
              <a:t>You, or your visitor, </a:t>
            </a:r>
            <a:r>
              <a:rPr lang="en-US" sz="1600" b="0" i="0" dirty="0">
                <a:solidFill>
                  <a:srgbClr val="002060"/>
                </a:solidFill>
              </a:rPr>
              <a:t>accidentally start a </a:t>
            </a:r>
            <a:r>
              <a:rPr lang="en-US" sz="1600" b="0" i="0" dirty="0" smtClean="0">
                <a:solidFill>
                  <a:srgbClr val="002060"/>
                </a:solidFill>
              </a:rPr>
              <a:t>fire causing damage to your rental home and leaving you responsible for damages and repairs. </a:t>
            </a:r>
            <a:endParaRPr lang="en-US" sz="1600" dirty="0">
              <a:solidFill>
                <a:srgbClr val="002060"/>
              </a:solidFill>
            </a:endParaRPr>
          </a:p>
        </p:txBody>
      </p:sp>
    </p:spTree>
    <p:extLst>
      <p:ext uri="{BB962C8B-B14F-4D97-AF65-F5344CB8AC3E}">
        <p14:creationId xmlns:p14="http://schemas.microsoft.com/office/powerpoint/2010/main" val="2103079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F74D6-34AE-4B8F-B4B1-6AF33B3052D0}"/>
              </a:ext>
            </a:extLst>
          </p:cNvPr>
          <p:cNvSpPr>
            <a:spLocks noGrp="1"/>
          </p:cNvSpPr>
          <p:nvPr>
            <p:ph type="title"/>
          </p:nvPr>
        </p:nvSpPr>
        <p:spPr>
          <a:xfrm>
            <a:off x="1143000" y="242719"/>
            <a:ext cx="7772400" cy="430887"/>
          </a:xfrm>
        </p:spPr>
        <p:txBody>
          <a:bodyPr/>
          <a:lstStyle/>
          <a:p>
            <a:r>
              <a:rPr lang="en-US" dirty="0" smtClean="0"/>
              <a:t>Health and Safety </a:t>
            </a:r>
            <a:endParaRPr lang="en-US" dirty="0"/>
          </a:p>
        </p:txBody>
      </p:sp>
      <p:sp>
        <p:nvSpPr>
          <p:cNvPr id="3" name="Content Placeholder 2">
            <a:extLst>
              <a:ext uri="{FF2B5EF4-FFF2-40B4-BE49-F238E27FC236}">
                <a16:creationId xmlns:a16="http://schemas.microsoft.com/office/drawing/2014/main" id="{90BF685E-8B0A-430C-A18E-982D35CCE5D4}"/>
              </a:ext>
            </a:extLst>
          </p:cNvPr>
          <p:cNvSpPr>
            <a:spLocks noGrp="1"/>
          </p:cNvSpPr>
          <p:nvPr>
            <p:ph sz="half" idx="1"/>
          </p:nvPr>
        </p:nvSpPr>
        <p:spPr>
          <a:xfrm>
            <a:off x="380999" y="1219200"/>
            <a:ext cx="8699501" cy="5019675"/>
          </a:xfrm>
        </p:spPr>
        <p:txBody>
          <a:bodyPr/>
          <a:lstStyle/>
          <a:p>
            <a:r>
              <a:rPr lang="en-US" i="0" dirty="0"/>
              <a:t>Navy Housing Service Centers (HSCs) provide support with issue resolution for customers living in military, privatized and community housing</a:t>
            </a:r>
            <a:r>
              <a:rPr lang="en-US" i="0" dirty="0" smtClean="0"/>
              <a:t>.</a:t>
            </a:r>
          </a:p>
          <a:p>
            <a:endParaRPr lang="en-US" i="0" dirty="0" smtClean="0"/>
          </a:p>
          <a:p>
            <a:r>
              <a:rPr lang="en-US" i="0" dirty="0" smtClean="0"/>
              <a:t>We </a:t>
            </a:r>
            <a:r>
              <a:rPr lang="en-US" i="0" dirty="0"/>
              <a:t>stand ready to serve as your:</a:t>
            </a:r>
          </a:p>
          <a:p>
            <a:pPr lvl="1"/>
            <a:r>
              <a:rPr lang="en-US" sz="1700" b="0" i="0" dirty="0"/>
              <a:t>Navy advocate for you and your family when housing maintenance, health or safety issues arise</a:t>
            </a:r>
          </a:p>
          <a:p>
            <a:pPr lvl="1"/>
            <a:r>
              <a:rPr lang="en-US" sz="1700" b="0" i="0" dirty="0"/>
              <a:t>Independent </a:t>
            </a:r>
            <a:r>
              <a:rPr lang="en-US" sz="1700" b="0" i="0" dirty="0" smtClean="0"/>
              <a:t>facilitator </a:t>
            </a:r>
            <a:r>
              <a:rPr lang="en-US" sz="1700" b="0" i="0" dirty="0"/>
              <a:t>to help you and your landlord communicate when there is an issue and facilitate a mutually-agreed upon resolution</a:t>
            </a:r>
          </a:p>
          <a:p>
            <a:pPr lvl="1"/>
            <a:r>
              <a:rPr lang="en-US" sz="1700" b="0" i="0" dirty="0"/>
              <a:t>Liaison to military leadership and legal offices to address issues that cannot be resolved using our </a:t>
            </a:r>
            <a:r>
              <a:rPr lang="en-US" sz="1700" b="0" i="0" dirty="0" smtClean="0"/>
              <a:t>services</a:t>
            </a:r>
          </a:p>
          <a:p>
            <a:pPr lvl="1"/>
            <a:endParaRPr lang="en-US" i="0" dirty="0"/>
          </a:p>
          <a:p>
            <a:r>
              <a:rPr lang="en-US" i="0" dirty="0"/>
              <a:t>Contact your HSC if you have a housing complaint or need resolution on a housing issue</a:t>
            </a:r>
            <a:r>
              <a:rPr lang="en-US" i="0" dirty="0" smtClean="0"/>
              <a:t>.</a:t>
            </a:r>
          </a:p>
          <a:p>
            <a:endParaRPr lang="en-US" i="0" dirty="0"/>
          </a:p>
          <a:p>
            <a:pPr lvl="1"/>
            <a:r>
              <a:rPr lang="en-US" sz="1700" i="0" dirty="0" smtClean="0">
                <a:solidFill>
                  <a:srgbClr val="002060"/>
                </a:solidFill>
              </a:rPr>
              <a:t>Phone: 360-257-3331</a:t>
            </a:r>
            <a:endParaRPr lang="en-US" sz="1700" i="0" dirty="0">
              <a:solidFill>
                <a:srgbClr val="002060"/>
              </a:solidFill>
            </a:endParaRPr>
          </a:p>
          <a:p>
            <a:pPr lvl="1"/>
            <a:r>
              <a:rPr lang="en-US" sz="1700" i="0" dirty="0" smtClean="0">
                <a:solidFill>
                  <a:srgbClr val="002060"/>
                </a:solidFill>
              </a:rPr>
              <a:t>Email: Whidbey_Housing@navy.mil</a:t>
            </a:r>
            <a:endParaRPr lang="en-US" sz="1700" i="0" u="sng" dirty="0">
              <a:solidFill>
                <a:srgbClr val="002060"/>
              </a:solidFill>
            </a:endParaRPr>
          </a:p>
          <a:p>
            <a:endParaRPr lang="en-US" i="0" dirty="0"/>
          </a:p>
        </p:txBody>
      </p:sp>
      <p:sp>
        <p:nvSpPr>
          <p:cNvPr id="4" name="Slide Number Placeholder 3">
            <a:extLst>
              <a:ext uri="{FF2B5EF4-FFF2-40B4-BE49-F238E27FC236}">
                <a16:creationId xmlns:a16="http://schemas.microsoft.com/office/drawing/2014/main" id="{0AF5E57F-06B3-4623-89B3-E2563B095414}"/>
              </a:ext>
            </a:extLst>
          </p:cNvPr>
          <p:cNvSpPr>
            <a:spLocks noGrp="1"/>
          </p:cNvSpPr>
          <p:nvPr>
            <p:ph type="sldNum" sz="quarter" idx="11"/>
          </p:nvPr>
        </p:nvSpPr>
        <p:spPr/>
        <p:txBody>
          <a:bodyPr/>
          <a:lstStyle/>
          <a:p>
            <a:pPr>
              <a:defRPr/>
            </a:pPr>
            <a:fld id="{F23198E8-5BF6-4909-B291-3F8D10BCBA03}" type="slidenum">
              <a:rPr lang="en-US" smtClean="0"/>
              <a:pPr>
                <a:defRPr/>
              </a:pPr>
              <a:t>22</a:t>
            </a:fld>
            <a:endParaRPr lang="en-US" dirty="0"/>
          </a:p>
        </p:txBody>
      </p:sp>
    </p:spTree>
    <p:extLst>
      <p:ext uri="{BB962C8B-B14F-4D97-AF65-F5344CB8AC3E}">
        <p14:creationId xmlns:p14="http://schemas.microsoft.com/office/powerpoint/2010/main" val="95773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42719"/>
            <a:ext cx="7772400" cy="430887"/>
          </a:xfrm>
        </p:spPr>
        <p:txBody>
          <a:bodyPr/>
          <a:lstStyle/>
          <a:p>
            <a:r>
              <a:rPr lang="en-US" dirty="0"/>
              <a:t>Health and Safety </a:t>
            </a:r>
            <a:r>
              <a:rPr lang="en-US" dirty="0" smtClean="0"/>
              <a:t>– Window Safety</a:t>
            </a:r>
            <a:endParaRPr lang="en-US" dirty="0"/>
          </a:p>
        </p:txBody>
      </p:sp>
      <p:sp>
        <p:nvSpPr>
          <p:cNvPr id="3" name="Content Placeholder 2"/>
          <p:cNvSpPr>
            <a:spLocks noGrp="1"/>
          </p:cNvSpPr>
          <p:nvPr>
            <p:ph sz="half" idx="1"/>
          </p:nvPr>
        </p:nvSpPr>
        <p:spPr/>
        <p:txBody>
          <a:bodyPr/>
          <a:lstStyle/>
          <a:p>
            <a:r>
              <a:rPr lang="en-US" i="0" dirty="0" smtClean="0"/>
              <a:t>Warm </a:t>
            </a:r>
            <a:r>
              <a:rPr lang="en-US" i="0" dirty="0"/>
              <a:t>weather and the urge to open a window pose a potential danger that many people don't realize until it's too late – window falls</a:t>
            </a:r>
            <a:r>
              <a:rPr lang="en-US" i="0" dirty="0" smtClean="0"/>
              <a:t>.</a:t>
            </a:r>
          </a:p>
          <a:p>
            <a:endParaRPr lang="en-US" i="0" dirty="0"/>
          </a:p>
          <a:p>
            <a:r>
              <a:rPr lang="en-US" i="0" dirty="0">
                <a:solidFill>
                  <a:srgbClr val="002060"/>
                </a:solidFill>
              </a:rPr>
              <a:t>Window </a:t>
            </a:r>
            <a:r>
              <a:rPr lang="en-US" i="0" dirty="0" smtClean="0">
                <a:solidFill>
                  <a:srgbClr val="002060"/>
                </a:solidFill>
              </a:rPr>
              <a:t>safety stickers and </a:t>
            </a:r>
            <a:r>
              <a:rPr lang="en-US" i="0" dirty="0">
                <a:solidFill>
                  <a:srgbClr val="002060"/>
                </a:solidFill>
              </a:rPr>
              <a:t>latches should be installed on 2nd floor </a:t>
            </a:r>
            <a:r>
              <a:rPr lang="en-US" i="0" dirty="0" smtClean="0">
                <a:solidFill>
                  <a:srgbClr val="002060"/>
                </a:solidFill>
              </a:rPr>
              <a:t>windows.  </a:t>
            </a:r>
            <a:r>
              <a:rPr lang="en-US" i="0" dirty="0">
                <a:solidFill>
                  <a:srgbClr val="002060"/>
                </a:solidFill>
              </a:rPr>
              <a:t>Contact Hunt if missing or broken. </a:t>
            </a:r>
            <a:endParaRPr lang="en-US" i="0" dirty="0" smtClean="0">
              <a:solidFill>
                <a:srgbClr val="002060"/>
              </a:solidFill>
            </a:endParaRPr>
          </a:p>
          <a:p>
            <a:endParaRPr lang="en-US" i="0" dirty="0"/>
          </a:p>
          <a:p>
            <a:r>
              <a:rPr lang="en-US" i="0" dirty="0"/>
              <a:t>Teach children about the hazards of playing near an open window and make sure they understand that a screen will not stop them from falling. Additional safety tips and resources </a:t>
            </a:r>
            <a:r>
              <a:rPr lang="en-US" i="0" dirty="0" smtClean="0"/>
              <a:t>can be found in the </a:t>
            </a:r>
            <a:r>
              <a:rPr lang="en-US" i="0" dirty="0"/>
              <a:t>linked below</a:t>
            </a:r>
            <a:r>
              <a:rPr lang="en-US" i="0" dirty="0" smtClean="0"/>
              <a:t>.</a:t>
            </a:r>
          </a:p>
          <a:p>
            <a:pPr marL="0" indent="0">
              <a:buNone/>
            </a:pPr>
            <a:endParaRPr lang="en-US" i="0" dirty="0" smtClean="0"/>
          </a:p>
          <a:p>
            <a:r>
              <a:rPr lang="en-US" i="0" dirty="0" smtClean="0"/>
              <a:t>Resource: </a:t>
            </a:r>
          </a:p>
          <a:p>
            <a:endParaRPr lang="en-US" i="0" dirty="0" smtClean="0"/>
          </a:p>
          <a:p>
            <a:pPr marL="682625" lvl="1" indent="-342900">
              <a:buFont typeface="+mj-lt"/>
              <a:buAutoNum type="arabicPeriod"/>
            </a:pPr>
            <a:r>
              <a:rPr lang="en-US" b="0" i="0" dirty="0" smtClean="0"/>
              <a:t>National Safety Council Window Safety Information: </a:t>
            </a:r>
            <a:endParaRPr lang="en-US" b="0" i="0" dirty="0"/>
          </a:p>
          <a:p>
            <a:pPr marL="682625" lvl="1" indent="-342900">
              <a:buFont typeface="+mj-lt"/>
              <a:buAutoNum type="arabicPeriod"/>
            </a:pPr>
            <a:endParaRPr lang="en-US" b="0" i="0" dirty="0" smtClean="0"/>
          </a:p>
          <a:p>
            <a:pPr marL="339725" lvl="1" indent="0">
              <a:buNone/>
            </a:pPr>
            <a:r>
              <a:rPr lang="en-US" i="0" u="sng" dirty="0" smtClean="0">
                <a:solidFill>
                  <a:schemeClr val="accent1">
                    <a:lumMod val="40000"/>
                    <a:lumOff val="60000"/>
                  </a:schemeClr>
                </a:solidFill>
              </a:rPr>
              <a:t>www.nsc.org/home-safety/safety-topics/child-safety/window-safety</a:t>
            </a:r>
            <a:endParaRPr lang="en-US" i="0" u="sng" dirty="0">
              <a:solidFill>
                <a:schemeClr val="accent1">
                  <a:lumMod val="40000"/>
                  <a:lumOff val="60000"/>
                </a:schemeClr>
              </a:solidFill>
            </a:endParaRPr>
          </a:p>
          <a:p>
            <a:pPr marL="342900" indent="-342900">
              <a:buFont typeface="+mj-lt"/>
              <a:buAutoNum type="arabicPeriod"/>
            </a:pPr>
            <a:endParaRPr lang="en-US" dirty="0"/>
          </a:p>
          <a:p>
            <a:endParaRPr lang="en-US" dirty="0" smtClean="0"/>
          </a:p>
          <a:p>
            <a:endParaRPr lang="en-US" dirty="0">
              <a:effectLst/>
            </a:endParaRPr>
          </a:p>
          <a:p>
            <a:endParaRPr lang="en-US" dirty="0">
              <a:effectLst/>
            </a:endParaRPr>
          </a:p>
        </p:txBody>
      </p:sp>
      <p:sp>
        <p:nvSpPr>
          <p:cNvPr id="4" name="Slide Number Placeholder 3"/>
          <p:cNvSpPr>
            <a:spLocks noGrp="1"/>
          </p:cNvSpPr>
          <p:nvPr>
            <p:ph type="sldNum" sz="quarter" idx="11"/>
          </p:nvPr>
        </p:nvSpPr>
        <p:spPr/>
        <p:txBody>
          <a:bodyPr/>
          <a:lstStyle/>
          <a:p>
            <a:pPr>
              <a:defRPr/>
            </a:pPr>
            <a:fld id="{F23198E8-5BF6-4909-B291-3F8D10BCBA03}" type="slidenum">
              <a:rPr lang="en-US" smtClean="0"/>
              <a:pPr>
                <a:defRPr/>
              </a:pPr>
              <a:t>23</a:t>
            </a:fld>
            <a:endParaRPr lang="en-US" dirty="0"/>
          </a:p>
        </p:txBody>
      </p:sp>
    </p:spTree>
    <p:extLst>
      <p:ext uri="{BB962C8B-B14F-4D97-AF65-F5344CB8AC3E}">
        <p14:creationId xmlns:p14="http://schemas.microsoft.com/office/powerpoint/2010/main" val="3608613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42719"/>
            <a:ext cx="7772400" cy="430887"/>
          </a:xfrm>
        </p:spPr>
        <p:txBody>
          <a:bodyPr/>
          <a:lstStyle/>
          <a:p>
            <a:r>
              <a:rPr lang="en-US" dirty="0"/>
              <a:t>Health and Safety </a:t>
            </a:r>
            <a:r>
              <a:rPr lang="en-US" dirty="0" smtClean="0"/>
              <a:t>– Window Safety</a:t>
            </a:r>
            <a:endParaRPr lang="en-US" dirty="0"/>
          </a:p>
        </p:txBody>
      </p:sp>
      <p:sp>
        <p:nvSpPr>
          <p:cNvPr id="3" name="Content Placeholder 2"/>
          <p:cNvSpPr>
            <a:spLocks noGrp="1"/>
          </p:cNvSpPr>
          <p:nvPr>
            <p:ph sz="half" idx="1"/>
          </p:nvPr>
        </p:nvSpPr>
        <p:spPr/>
        <p:txBody>
          <a:bodyPr/>
          <a:lstStyle/>
          <a:p>
            <a:endParaRPr lang="en-US" dirty="0" smtClean="0"/>
          </a:p>
          <a:p>
            <a:endParaRPr lang="en-US" dirty="0">
              <a:effectLst/>
            </a:endParaRPr>
          </a:p>
          <a:p>
            <a:endParaRPr lang="en-US" dirty="0">
              <a:effectLst/>
            </a:endParaRPr>
          </a:p>
        </p:txBody>
      </p:sp>
      <p:sp>
        <p:nvSpPr>
          <p:cNvPr id="4" name="Slide Number Placeholder 3"/>
          <p:cNvSpPr>
            <a:spLocks noGrp="1"/>
          </p:cNvSpPr>
          <p:nvPr>
            <p:ph type="sldNum" sz="quarter" idx="11"/>
          </p:nvPr>
        </p:nvSpPr>
        <p:spPr/>
        <p:txBody>
          <a:bodyPr/>
          <a:lstStyle/>
          <a:p>
            <a:pPr>
              <a:defRPr/>
            </a:pPr>
            <a:fld id="{F23198E8-5BF6-4909-B291-3F8D10BCBA03}" type="slidenum">
              <a:rPr lang="en-US" smtClean="0"/>
              <a:pPr>
                <a:defRPr/>
              </a:pPr>
              <a:t>24</a:t>
            </a:fld>
            <a:endParaRPr lang="en-US" dirty="0"/>
          </a:p>
        </p:txBody>
      </p:sp>
      <p:pic>
        <p:nvPicPr>
          <p:cNvPr id="5" name="Picture 4"/>
          <p:cNvPicPr>
            <a:picLocks noChangeAspect="1"/>
          </p:cNvPicPr>
          <p:nvPr/>
        </p:nvPicPr>
        <p:blipFill rotWithShape="1">
          <a:blip r:embed="rId3"/>
          <a:srcRect t="1516" b="3850"/>
          <a:stretch/>
        </p:blipFill>
        <p:spPr>
          <a:xfrm>
            <a:off x="2538341" y="1085602"/>
            <a:ext cx="4285408" cy="5286870"/>
          </a:xfrm>
          <a:prstGeom prst="rect">
            <a:avLst/>
          </a:prstGeom>
        </p:spPr>
      </p:pic>
    </p:spTree>
    <p:extLst>
      <p:ext uri="{BB962C8B-B14F-4D97-AF65-F5344CB8AC3E}">
        <p14:creationId xmlns:p14="http://schemas.microsoft.com/office/powerpoint/2010/main" val="41139092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42719"/>
            <a:ext cx="7772400" cy="430887"/>
          </a:xfrm>
        </p:spPr>
        <p:txBody>
          <a:bodyPr/>
          <a:lstStyle/>
          <a:p>
            <a:r>
              <a:rPr lang="en-US" dirty="0"/>
              <a:t>Health and Safety </a:t>
            </a:r>
            <a:r>
              <a:rPr lang="en-US" dirty="0" smtClean="0"/>
              <a:t>– Lead Paint</a:t>
            </a:r>
            <a:endParaRPr lang="en-US" dirty="0"/>
          </a:p>
        </p:txBody>
      </p:sp>
      <p:sp>
        <p:nvSpPr>
          <p:cNvPr id="3" name="Content Placeholder 2"/>
          <p:cNvSpPr>
            <a:spLocks noGrp="1"/>
          </p:cNvSpPr>
          <p:nvPr>
            <p:ph sz="half" idx="1"/>
          </p:nvPr>
        </p:nvSpPr>
        <p:spPr/>
        <p:txBody>
          <a:bodyPr/>
          <a:lstStyle/>
          <a:p>
            <a:r>
              <a:rPr lang="en-US" i="0" dirty="0"/>
              <a:t>Many houses and apartments built before 1978 have paint that contains lead (called lead-based paint). Lead from paint, chips, and dust can pose serious health hazards if not taken care of properly</a:t>
            </a:r>
            <a:r>
              <a:rPr lang="en-US" i="0" dirty="0" smtClean="0"/>
              <a:t>.</a:t>
            </a:r>
          </a:p>
          <a:p>
            <a:endParaRPr lang="en-US" i="0" dirty="0"/>
          </a:p>
          <a:p>
            <a:r>
              <a:rPr lang="en-US" i="0" dirty="0"/>
              <a:t>Federal law requires that individuals receive certain information before renting or buying a pre-1978 housing</a:t>
            </a:r>
            <a:r>
              <a:rPr lang="en-US" i="0" dirty="0" smtClean="0"/>
              <a:t>:</a:t>
            </a:r>
          </a:p>
          <a:p>
            <a:endParaRPr lang="en-US" i="0" dirty="0"/>
          </a:p>
          <a:p>
            <a:pPr lvl="1"/>
            <a:r>
              <a:rPr lang="en-US" sz="1700" b="0" i="0" dirty="0"/>
              <a:t>LANDLORDS must disclose known information on lead-based paint and lead-based paint hazards before leases take effect. Leases must include a disclosure form about lead-based paint</a:t>
            </a:r>
            <a:r>
              <a:rPr lang="en-US" sz="1700" b="0" i="0" dirty="0" smtClean="0"/>
              <a:t>.</a:t>
            </a:r>
          </a:p>
          <a:p>
            <a:pPr lvl="1"/>
            <a:endParaRPr lang="en-US" i="0" dirty="0"/>
          </a:p>
          <a:p>
            <a:r>
              <a:rPr lang="en-US" i="0" dirty="0" smtClean="0"/>
              <a:t>Resources: EPA Lead Information: </a:t>
            </a:r>
            <a:r>
              <a:rPr lang="en-US" i="0" dirty="0">
                <a:hlinkClick r:id="rId3"/>
              </a:rPr>
              <a:t>https://www.epa.gov/lead</a:t>
            </a:r>
            <a:endParaRPr lang="en-US" i="0" dirty="0"/>
          </a:p>
          <a:p>
            <a:pPr marL="0" indent="0">
              <a:buNone/>
            </a:pPr>
            <a:endParaRPr lang="en-US" i="0" dirty="0"/>
          </a:p>
          <a:p>
            <a:pPr marL="339725" lvl="1" indent="0">
              <a:buNone/>
            </a:pPr>
            <a:r>
              <a:rPr lang="en-US" sz="1700" b="0" i="0" dirty="0" smtClean="0"/>
              <a:t>Information Pamphlets</a:t>
            </a:r>
            <a:r>
              <a:rPr lang="en-US" sz="1700" b="0" i="0" dirty="0"/>
              <a:t> </a:t>
            </a:r>
            <a:r>
              <a:rPr lang="en-US" sz="1700" b="0" i="0" dirty="0" smtClean="0"/>
              <a:t>found on this site:</a:t>
            </a:r>
          </a:p>
          <a:p>
            <a:pPr marL="682625" lvl="1" indent="-342900">
              <a:buFont typeface="+mj-lt"/>
              <a:buAutoNum type="arabicPeriod"/>
            </a:pPr>
            <a:r>
              <a:rPr lang="en-US" sz="1700" b="0" i="0" dirty="0" smtClean="0"/>
              <a:t>Protect Your Family from Lead in Your Home</a:t>
            </a:r>
          </a:p>
          <a:p>
            <a:pPr marL="682625" lvl="1" indent="-342900">
              <a:buFont typeface="+mj-lt"/>
              <a:buAutoNum type="arabicPeriod"/>
            </a:pPr>
            <a:r>
              <a:rPr lang="en-US" sz="1700" b="0" i="0" dirty="0" smtClean="0"/>
              <a:t>Renovate Right: Important Lead Hazard Information for Families, Child Care Providers, and Schools</a:t>
            </a:r>
            <a:endParaRPr lang="en-US" sz="1700" b="0" i="0" dirty="0"/>
          </a:p>
        </p:txBody>
      </p:sp>
      <p:sp>
        <p:nvSpPr>
          <p:cNvPr id="4" name="Slide Number Placeholder 3"/>
          <p:cNvSpPr>
            <a:spLocks noGrp="1"/>
          </p:cNvSpPr>
          <p:nvPr>
            <p:ph type="sldNum" sz="quarter" idx="11"/>
          </p:nvPr>
        </p:nvSpPr>
        <p:spPr/>
        <p:txBody>
          <a:bodyPr/>
          <a:lstStyle/>
          <a:p>
            <a:pPr>
              <a:defRPr/>
            </a:pPr>
            <a:fld id="{F23198E8-5BF6-4909-B291-3F8D10BCBA03}" type="slidenum">
              <a:rPr lang="en-US" smtClean="0"/>
              <a:pPr>
                <a:defRPr/>
              </a:pPr>
              <a:t>25</a:t>
            </a:fld>
            <a:endParaRPr lang="en-US" dirty="0"/>
          </a:p>
        </p:txBody>
      </p:sp>
    </p:spTree>
    <p:extLst>
      <p:ext uri="{BB962C8B-B14F-4D97-AF65-F5344CB8AC3E}">
        <p14:creationId xmlns:p14="http://schemas.microsoft.com/office/powerpoint/2010/main" val="35858309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F74D6-34AE-4B8F-B4B1-6AF33B3052D0}"/>
              </a:ext>
            </a:extLst>
          </p:cNvPr>
          <p:cNvSpPr>
            <a:spLocks noGrp="1"/>
          </p:cNvSpPr>
          <p:nvPr>
            <p:ph type="title"/>
          </p:nvPr>
        </p:nvSpPr>
        <p:spPr>
          <a:xfrm>
            <a:off x="1143000" y="242719"/>
            <a:ext cx="7772400" cy="430887"/>
          </a:xfrm>
        </p:spPr>
        <p:txBody>
          <a:bodyPr/>
          <a:lstStyle/>
          <a:p>
            <a:r>
              <a:rPr lang="en-US" dirty="0" smtClean="0"/>
              <a:t>Health and Safety - Mold</a:t>
            </a:r>
            <a:endParaRPr lang="en-US" dirty="0"/>
          </a:p>
        </p:txBody>
      </p:sp>
      <p:sp>
        <p:nvSpPr>
          <p:cNvPr id="4" name="Slide Number Placeholder 3">
            <a:extLst>
              <a:ext uri="{FF2B5EF4-FFF2-40B4-BE49-F238E27FC236}">
                <a16:creationId xmlns:a16="http://schemas.microsoft.com/office/drawing/2014/main" id="{0AF5E57F-06B3-4623-89B3-E2563B095414}"/>
              </a:ext>
            </a:extLst>
          </p:cNvPr>
          <p:cNvSpPr>
            <a:spLocks noGrp="1"/>
          </p:cNvSpPr>
          <p:nvPr>
            <p:ph type="sldNum" sz="quarter" idx="11"/>
          </p:nvPr>
        </p:nvSpPr>
        <p:spPr/>
        <p:txBody>
          <a:bodyPr/>
          <a:lstStyle/>
          <a:p>
            <a:pPr>
              <a:defRPr/>
            </a:pPr>
            <a:fld id="{F23198E8-5BF6-4909-B291-3F8D10BCBA03}" type="slidenum">
              <a:rPr lang="en-US" smtClean="0"/>
              <a:pPr>
                <a:defRPr/>
              </a:pPr>
              <a:t>26</a:t>
            </a:fld>
            <a:endParaRPr lang="en-US" dirty="0"/>
          </a:p>
        </p:txBody>
      </p:sp>
      <p:pic>
        <p:nvPicPr>
          <p:cNvPr id="5" name="Picture 4"/>
          <p:cNvPicPr>
            <a:picLocks noChangeAspect="1"/>
          </p:cNvPicPr>
          <p:nvPr/>
        </p:nvPicPr>
        <p:blipFill>
          <a:blip r:embed="rId3"/>
          <a:stretch>
            <a:fillRect/>
          </a:stretch>
        </p:blipFill>
        <p:spPr>
          <a:xfrm>
            <a:off x="1446153" y="1071584"/>
            <a:ext cx="6850888" cy="5314906"/>
          </a:xfrm>
          <a:prstGeom prst="rect">
            <a:avLst/>
          </a:prstGeom>
        </p:spPr>
      </p:pic>
      <p:sp>
        <p:nvSpPr>
          <p:cNvPr id="6" name="TextBox 5"/>
          <p:cNvSpPr txBox="1"/>
          <p:nvPr/>
        </p:nvSpPr>
        <p:spPr>
          <a:xfrm>
            <a:off x="5985128" y="5643590"/>
            <a:ext cx="2456366" cy="646331"/>
          </a:xfrm>
          <a:prstGeom prst="rect">
            <a:avLst/>
          </a:prstGeom>
          <a:solidFill>
            <a:srgbClr val="FFFFFF"/>
          </a:solidFill>
        </p:spPr>
        <p:txBody>
          <a:bodyPr wrap="square" rtlCol="0">
            <a:spAutoFit/>
          </a:bodyPr>
          <a:lstStyle/>
          <a:p>
            <a:pPr algn="ctr"/>
            <a:r>
              <a:rPr lang="en-US" sz="1200" b="1" dirty="0" smtClean="0"/>
              <a:t>Kitsap_Housing@navy.mil</a:t>
            </a:r>
          </a:p>
          <a:p>
            <a:pPr algn="ctr"/>
            <a:r>
              <a:rPr lang="en-US" sz="1200" b="1" dirty="0" smtClean="0"/>
              <a:t>Everett_Housing@navy.mil</a:t>
            </a:r>
          </a:p>
          <a:p>
            <a:pPr algn="ctr"/>
            <a:r>
              <a:rPr lang="en-US" sz="1200" b="1" dirty="0" smtClean="0"/>
              <a:t>Whidbey_Housing@navy.mil</a:t>
            </a:r>
            <a:endParaRPr lang="en-US" sz="1200" b="1" dirty="0"/>
          </a:p>
        </p:txBody>
      </p:sp>
      <p:sp>
        <p:nvSpPr>
          <p:cNvPr id="7" name="Rectangle 6"/>
          <p:cNvSpPr/>
          <p:nvPr/>
        </p:nvSpPr>
        <p:spPr bwMode="auto">
          <a:xfrm>
            <a:off x="1402597" y="5997844"/>
            <a:ext cx="4726983" cy="340963"/>
          </a:xfrm>
          <a:prstGeom prst="rect">
            <a:avLst/>
          </a:prstGeom>
          <a:solidFill>
            <a:schemeClr val="bg1"/>
          </a:solidFill>
          <a:ln w="19050" cap="flat" cmpd="sng" algn="ctr">
            <a:solidFill>
              <a:schemeClr val="bg1"/>
            </a:solidFill>
            <a:prstDash val="solid"/>
            <a:round/>
            <a:headEnd type="none" w="med" len="med"/>
            <a:tailEnd type="none" w="med" len="med"/>
          </a:ln>
          <a:effectLst>
            <a:outerShdw sy="50000" kx="2453608" rotWithShape="0">
              <a:srgbClr val="808080">
                <a:alpha val="50000"/>
              </a:srgb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cs typeface="Times New Roman" pitchFamily="18" charset="0"/>
            </a:endParaRPr>
          </a:p>
        </p:txBody>
      </p:sp>
    </p:spTree>
    <p:extLst>
      <p:ext uri="{BB962C8B-B14F-4D97-AF65-F5344CB8AC3E}">
        <p14:creationId xmlns:p14="http://schemas.microsoft.com/office/powerpoint/2010/main" val="36261765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F74D6-34AE-4B8F-B4B1-6AF33B3052D0}"/>
              </a:ext>
            </a:extLst>
          </p:cNvPr>
          <p:cNvSpPr>
            <a:spLocks noGrp="1"/>
          </p:cNvSpPr>
          <p:nvPr>
            <p:ph type="title"/>
          </p:nvPr>
        </p:nvSpPr>
        <p:spPr>
          <a:xfrm>
            <a:off x="1143000" y="242719"/>
            <a:ext cx="7772400" cy="430887"/>
          </a:xfrm>
        </p:spPr>
        <p:txBody>
          <a:bodyPr/>
          <a:lstStyle/>
          <a:p>
            <a:r>
              <a:rPr lang="en-US" dirty="0" smtClean="0"/>
              <a:t>Health and Safety  - Mold</a:t>
            </a:r>
            <a:endParaRPr lang="en-US" dirty="0"/>
          </a:p>
        </p:txBody>
      </p:sp>
      <p:sp>
        <p:nvSpPr>
          <p:cNvPr id="4" name="Slide Number Placeholder 3">
            <a:extLst>
              <a:ext uri="{FF2B5EF4-FFF2-40B4-BE49-F238E27FC236}">
                <a16:creationId xmlns:a16="http://schemas.microsoft.com/office/drawing/2014/main" id="{0AF5E57F-06B3-4623-89B3-E2563B095414}"/>
              </a:ext>
            </a:extLst>
          </p:cNvPr>
          <p:cNvSpPr>
            <a:spLocks noGrp="1"/>
          </p:cNvSpPr>
          <p:nvPr>
            <p:ph type="sldNum" sz="quarter" idx="11"/>
          </p:nvPr>
        </p:nvSpPr>
        <p:spPr/>
        <p:txBody>
          <a:bodyPr/>
          <a:lstStyle/>
          <a:p>
            <a:pPr>
              <a:defRPr/>
            </a:pPr>
            <a:fld id="{F23198E8-5BF6-4909-B291-3F8D10BCBA03}" type="slidenum">
              <a:rPr lang="en-US" smtClean="0"/>
              <a:pPr>
                <a:defRPr/>
              </a:pPr>
              <a:t>27</a:t>
            </a:fld>
            <a:endParaRPr lang="en-US" dirty="0"/>
          </a:p>
        </p:txBody>
      </p:sp>
      <p:pic>
        <p:nvPicPr>
          <p:cNvPr id="6" name="Picture 5"/>
          <p:cNvPicPr>
            <a:picLocks noChangeAspect="1"/>
          </p:cNvPicPr>
          <p:nvPr/>
        </p:nvPicPr>
        <p:blipFill>
          <a:blip r:embed="rId3"/>
          <a:stretch>
            <a:fillRect/>
          </a:stretch>
        </p:blipFill>
        <p:spPr>
          <a:xfrm>
            <a:off x="1386783" y="1081742"/>
            <a:ext cx="6860506" cy="5293694"/>
          </a:xfrm>
          <a:prstGeom prst="rect">
            <a:avLst/>
          </a:prstGeom>
        </p:spPr>
      </p:pic>
      <p:sp>
        <p:nvSpPr>
          <p:cNvPr id="5" name="Rectangle 4"/>
          <p:cNvSpPr/>
          <p:nvPr/>
        </p:nvSpPr>
        <p:spPr bwMode="auto">
          <a:xfrm>
            <a:off x="1402597" y="5997844"/>
            <a:ext cx="6844692" cy="340963"/>
          </a:xfrm>
          <a:prstGeom prst="rect">
            <a:avLst/>
          </a:prstGeom>
          <a:solidFill>
            <a:schemeClr val="bg1"/>
          </a:solidFill>
          <a:ln w="19050" cap="flat" cmpd="sng" algn="ctr">
            <a:solidFill>
              <a:schemeClr val="bg1"/>
            </a:solidFill>
            <a:prstDash val="solid"/>
            <a:round/>
            <a:headEnd type="none" w="med" len="med"/>
            <a:tailEnd type="none" w="med" len="med"/>
          </a:ln>
          <a:effectLst>
            <a:outerShdw sy="50000" kx="2453608" rotWithShape="0">
              <a:srgbClr val="808080">
                <a:alpha val="50000"/>
              </a:srgb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cs typeface="Times New Roman" pitchFamily="18" charset="0"/>
            </a:endParaRPr>
          </a:p>
        </p:txBody>
      </p:sp>
    </p:spTree>
    <p:extLst>
      <p:ext uri="{BB962C8B-B14F-4D97-AF65-F5344CB8AC3E}">
        <p14:creationId xmlns:p14="http://schemas.microsoft.com/office/powerpoint/2010/main" val="18021219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713" y="365549"/>
            <a:ext cx="7772400" cy="430887"/>
          </a:xfrm>
        </p:spPr>
        <p:txBody>
          <a:bodyPr/>
          <a:lstStyle/>
          <a:p>
            <a:r>
              <a:rPr lang="en-US" dirty="0"/>
              <a:t>Maintaining Your Home</a:t>
            </a:r>
          </a:p>
        </p:txBody>
      </p:sp>
      <p:sp>
        <p:nvSpPr>
          <p:cNvPr id="4" name="Slide Number Placeholder 3"/>
          <p:cNvSpPr>
            <a:spLocks noGrp="1"/>
          </p:cNvSpPr>
          <p:nvPr>
            <p:ph type="sldNum" sz="quarter" idx="11"/>
          </p:nvPr>
        </p:nvSpPr>
        <p:spPr/>
        <p:txBody>
          <a:bodyPr/>
          <a:lstStyle/>
          <a:p>
            <a:fld id="{F23198E8-5BF6-4909-B291-3F8D10BCBA03}" type="slidenum">
              <a:rPr lang="en-US" smtClean="0"/>
              <a:pPr/>
              <a:t>28</a:t>
            </a:fld>
            <a:endParaRPr lang="en-US" dirty="0"/>
          </a:p>
        </p:txBody>
      </p:sp>
      <p:sp>
        <p:nvSpPr>
          <p:cNvPr id="6" name="Content Placeholder 2"/>
          <p:cNvSpPr>
            <a:spLocks noGrp="1"/>
          </p:cNvSpPr>
          <p:nvPr>
            <p:ph sz="half" idx="1"/>
          </p:nvPr>
        </p:nvSpPr>
        <p:spPr>
          <a:xfrm>
            <a:off x="404446" y="1062892"/>
            <a:ext cx="8305800" cy="5019675"/>
          </a:xfrm>
        </p:spPr>
        <p:txBody>
          <a:bodyPr/>
          <a:lstStyle/>
          <a:p>
            <a:pPr marL="169545" indent="-169545"/>
            <a:r>
              <a:rPr lang="en-US" sz="1500" i="0" dirty="0" smtClean="0"/>
              <a:t>Summer Weather</a:t>
            </a:r>
          </a:p>
          <a:p>
            <a:pPr marL="517207" lvl="1" indent="-169545"/>
            <a:r>
              <a:rPr lang="en-US" sz="1300" b="0" i="0" dirty="0" smtClean="0"/>
              <a:t>Majority of Northwest PPV homes are built without central air conditioning as summer weather has not historically reached high sustaining heat levels.  When high temps do occur periodically, being prepared in advance will aid in keeping comfortable.</a:t>
            </a:r>
          </a:p>
          <a:p>
            <a:pPr marL="517207" lvl="1" indent="-169545"/>
            <a:r>
              <a:rPr lang="en-US" sz="1300" b="0" i="0" dirty="0" smtClean="0"/>
              <a:t>Hunt allows free-standing portable air conditioning units.  Window mounted box units can be requested and installed by Hunt once approved as a special request.</a:t>
            </a:r>
          </a:p>
          <a:p>
            <a:pPr marL="517207" lvl="1" indent="-169545"/>
            <a:r>
              <a:rPr lang="en-US" sz="1300" b="0" i="0" dirty="0" smtClean="0"/>
              <a:t>Purchase fans and air conditioners prior to the summer months.  Once heat levels rise, local stores quickly run out of inventory.</a:t>
            </a:r>
            <a:endParaRPr lang="en-US" sz="1700" i="0" dirty="0" smtClean="0"/>
          </a:p>
          <a:p>
            <a:pPr marL="169545" indent="-169545"/>
            <a:r>
              <a:rPr lang="en-US" sz="1500" i="0" dirty="0" smtClean="0"/>
              <a:t>Prevent </a:t>
            </a:r>
            <a:r>
              <a:rPr lang="en-US" sz="1500" i="0" dirty="0"/>
              <a:t>Pests</a:t>
            </a:r>
          </a:p>
          <a:p>
            <a:pPr lvl="1"/>
            <a:r>
              <a:rPr lang="en-US" sz="1300" b="0" i="0" dirty="0"/>
              <a:t>Promptly clean kitchen counters and dispose of food debris</a:t>
            </a:r>
          </a:p>
          <a:p>
            <a:pPr lvl="1"/>
            <a:r>
              <a:rPr lang="en-US" sz="1300" b="0" i="0" dirty="0"/>
              <a:t>Keep food in air-tight containers</a:t>
            </a:r>
          </a:p>
          <a:p>
            <a:pPr lvl="1"/>
            <a:r>
              <a:rPr lang="en-US" sz="1300" b="0" i="0" dirty="0"/>
              <a:t>Clear outside doorways and windows of leaves and </a:t>
            </a:r>
            <a:r>
              <a:rPr lang="en-US" sz="1300" b="0" i="0" dirty="0" smtClean="0"/>
              <a:t>dirt</a:t>
            </a:r>
          </a:p>
          <a:p>
            <a:pPr lvl="1"/>
            <a:r>
              <a:rPr lang="en-US" sz="1300" b="0" i="0" dirty="0" smtClean="0">
                <a:solidFill>
                  <a:srgbClr val="1B1B76"/>
                </a:solidFill>
              </a:rPr>
              <a:t>Remove uncovered or loose trash from patios or outside areas</a:t>
            </a:r>
          </a:p>
          <a:p>
            <a:pPr lvl="1"/>
            <a:r>
              <a:rPr lang="en-US" sz="1300" b="0" i="0" dirty="0" smtClean="0">
                <a:solidFill>
                  <a:srgbClr val="1B1B76"/>
                </a:solidFill>
              </a:rPr>
              <a:t>Keep pet food inside</a:t>
            </a:r>
            <a:endParaRPr lang="en-US" sz="1300" i="0" dirty="0"/>
          </a:p>
          <a:p>
            <a:pPr marL="169545" indent="-169545"/>
            <a:r>
              <a:rPr lang="en-US" sz="1500" i="0" dirty="0"/>
              <a:t>Prevent Mildew, Moisture, Mold</a:t>
            </a:r>
          </a:p>
          <a:p>
            <a:pPr lvl="1"/>
            <a:r>
              <a:rPr lang="en-US" sz="1300" b="0" i="0" dirty="0"/>
              <a:t>Check your toilets and faucets for leaks</a:t>
            </a:r>
          </a:p>
          <a:p>
            <a:pPr lvl="1"/>
            <a:r>
              <a:rPr lang="en-US" sz="1300" b="0" i="0" dirty="0"/>
              <a:t>Use exhaust fans in bathrooms and laundry rooms</a:t>
            </a:r>
          </a:p>
          <a:p>
            <a:pPr lvl="1"/>
            <a:r>
              <a:rPr lang="en-US" sz="1300" b="0" i="0" dirty="0"/>
              <a:t>Report leaks and issues immediately</a:t>
            </a:r>
          </a:p>
          <a:p>
            <a:pPr lvl="1"/>
            <a:r>
              <a:rPr lang="en-US" sz="1300" b="0" i="0" dirty="0"/>
              <a:t>Check drains and keep them </a:t>
            </a:r>
            <a:r>
              <a:rPr lang="en-US" sz="1300" b="0" i="0" dirty="0" smtClean="0"/>
              <a:t>clear</a:t>
            </a:r>
            <a:endParaRPr lang="en-US" sz="1300" i="0" dirty="0" smtClean="0"/>
          </a:p>
          <a:p>
            <a:pPr marL="169545" indent="-169545"/>
            <a:r>
              <a:rPr lang="en-US" sz="1500" i="0" dirty="0" smtClean="0"/>
              <a:t>Prevent </a:t>
            </a:r>
            <a:r>
              <a:rPr lang="en-US" sz="1500" i="0" dirty="0"/>
              <a:t>Damage to Appliances and Systems</a:t>
            </a:r>
          </a:p>
          <a:p>
            <a:pPr lvl="1"/>
            <a:r>
              <a:rPr lang="en-US" sz="1300" b="0" i="0" dirty="0"/>
              <a:t>Check and change your filters</a:t>
            </a:r>
          </a:p>
          <a:p>
            <a:pPr lvl="1"/>
            <a:r>
              <a:rPr lang="en-US" sz="1300" b="0" i="0" dirty="0"/>
              <a:t>Clean and monitor major appliances </a:t>
            </a:r>
          </a:p>
          <a:p>
            <a:pPr lvl="1"/>
            <a:r>
              <a:rPr lang="en-US" sz="1300" b="0" i="0" dirty="0"/>
              <a:t>Check and change batteries for smoke/CO </a:t>
            </a:r>
            <a:r>
              <a:rPr lang="en-US" sz="1300" b="0" i="0" dirty="0" smtClean="0"/>
              <a:t>detectors</a:t>
            </a:r>
            <a:endParaRPr lang="en-US" sz="1300" i="0" dirty="0"/>
          </a:p>
          <a:p>
            <a:pPr marL="169545" indent="-169545"/>
            <a:r>
              <a:rPr lang="en-US" sz="1500" i="0" dirty="0"/>
              <a:t>Report Maintenance Issues to </a:t>
            </a:r>
            <a:r>
              <a:rPr lang="en-US" sz="1500" i="0" dirty="0" smtClean="0">
                <a:solidFill>
                  <a:srgbClr val="002060"/>
                </a:solidFill>
              </a:rPr>
              <a:t>Hunt</a:t>
            </a:r>
            <a:r>
              <a:rPr lang="en-US" sz="1500" i="0" dirty="0" smtClean="0"/>
              <a:t> </a:t>
            </a:r>
            <a:r>
              <a:rPr lang="en-US" sz="1500" i="0" dirty="0"/>
              <a:t>Immediately</a:t>
            </a:r>
            <a:r>
              <a:rPr lang="en-US" sz="1500" i="0" dirty="0" smtClean="0"/>
              <a:t>!</a:t>
            </a:r>
          </a:p>
          <a:p>
            <a:pPr marL="517207" lvl="1" indent="-169545"/>
            <a:r>
              <a:rPr lang="en-US" sz="1300" b="0" i="0" dirty="0">
                <a:solidFill>
                  <a:srgbClr val="002060"/>
                </a:solidFill>
              </a:rPr>
              <a:t>Maintenance emergencies, Trouble calls, Safety concerns, Resident compliance issues</a:t>
            </a:r>
          </a:p>
          <a:p>
            <a:pPr marL="517207" lvl="1" indent="-169545"/>
            <a:endParaRPr lang="en-US" sz="1700" i="0" dirty="0"/>
          </a:p>
          <a:p>
            <a:pPr marL="169545" indent="-169545"/>
            <a:endParaRPr lang="en-US" dirty="0"/>
          </a:p>
          <a:p>
            <a:pPr marL="169545" indent="-169545"/>
            <a:endParaRPr lang="en-US" dirty="0"/>
          </a:p>
        </p:txBody>
      </p:sp>
    </p:spTree>
    <p:extLst>
      <p:ext uri="{BB962C8B-B14F-4D97-AF65-F5344CB8AC3E}">
        <p14:creationId xmlns:p14="http://schemas.microsoft.com/office/powerpoint/2010/main" val="9634341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10E47-8AF2-4868-A0A1-3A6D3FD70B5B}"/>
              </a:ext>
            </a:extLst>
          </p:cNvPr>
          <p:cNvSpPr>
            <a:spLocks noGrp="1"/>
          </p:cNvSpPr>
          <p:nvPr>
            <p:ph type="title"/>
          </p:nvPr>
        </p:nvSpPr>
        <p:spPr>
          <a:xfrm>
            <a:off x="1082710" y="262816"/>
            <a:ext cx="7772400" cy="430887"/>
          </a:xfrm>
        </p:spPr>
        <p:txBody>
          <a:bodyPr/>
          <a:lstStyle/>
          <a:p>
            <a:r>
              <a:rPr lang="en-US" dirty="0"/>
              <a:t>How to Report Maintenance Issues</a:t>
            </a:r>
          </a:p>
        </p:txBody>
      </p:sp>
      <p:sp>
        <p:nvSpPr>
          <p:cNvPr id="3" name="Content Placeholder 2">
            <a:extLst>
              <a:ext uri="{FF2B5EF4-FFF2-40B4-BE49-F238E27FC236}">
                <a16:creationId xmlns:a16="http://schemas.microsoft.com/office/drawing/2014/main" id="{39DDA7EE-BBC9-4479-B25D-B7B11667C271}"/>
              </a:ext>
            </a:extLst>
          </p:cNvPr>
          <p:cNvSpPr>
            <a:spLocks noGrp="1"/>
          </p:cNvSpPr>
          <p:nvPr>
            <p:ph sz="half" idx="1"/>
          </p:nvPr>
        </p:nvSpPr>
        <p:spPr>
          <a:xfrm>
            <a:off x="202825" y="822194"/>
            <a:ext cx="8724481" cy="5705606"/>
          </a:xfrm>
        </p:spPr>
        <p:txBody>
          <a:bodyPr/>
          <a:lstStyle/>
          <a:p>
            <a:pPr marL="339725" lvl="1" indent="0">
              <a:buNone/>
            </a:pPr>
            <a:endParaRPr lang="en-US" i="0" u="sng" dirty="0" smtClean="0"/>
          </a:p>
          <a:p>
            <a:pPr marL="169545" indent="-169545"/>
            <a:r>
              <a:rPr lang="en-US" sz="1700" i="0" dirty="0"/>
              <a:t>Report Maintenance Issues to </a:t>
            </a:r>
            <a:r>
              <a:rPr lang="en-US" sz="1700" i="0" dirty="0">
                <a:solidFill>
                  <a:srgbClr val="002060"/>
                </a:solidFill>
              </a:rPr>
              <a:t>Hunt</a:t>
            </a:r>
            <a:r>
              <a:rPr lang="en-US" sz="1700" i="0" dirty="0"/>
              <a:t> </a:t>
            </a:r>
            <a:r>
              <a:rPr lang="en-US" sz="1700" i="0" dirty="0" smtClean="0"/>
              <a:t>Immediately!</a:t>
            </a:r>
          </a:p>
          <a:p>
            <a:pPr marL="0" indent="0">
              <a:buNone/>
            </a:pPr>
            <a:r>
              <a:rPr lang="en-US" sz="1700" b="0" dirty="0">
                <a:solidFill>
                  <a:srgbClr val="002060"/>
                </a:solidFill>
              </a:rPr>
              <a:t> </a:t>
            </a:r>
            <a:r>
              <a:rPr lang="en-US" sz="1700" b="0" dirty="0" smtClean="0">
                <a:solidFill>
                  <a:srgbClr val="002060"/>
                </a:solidFill>
              </a:rPr>
              <a:t>  </a:t>
            </a:r>
            <a:endParaRPr lang="en-US" sz="1700" i="0" dirty="0"/>
          </a:p>
          <a:p>
            <a:pPr marL="347662" lvl="1" indent="0">
              <a:buNone/>
            </a:pPr>
            <a:r>
              <a:rPr lang="en-US" sz="1600" i="0" u="sng" dirty="0" smtClean="0">
                <a:solidFill>
                  <a:srgbClr val="C00000"/>
                </a:solidFill>
              </a:rPr>
              <a:t>EMERGENCY</a:t>
            </a:r>
            <a:r>
              <a:rPr lang="en-US" sz="1600" i="0" dirty="0" smtClean="0">
                <a:solidFill>
                  <a:srgbClr val="002060"/>
                </a:solidFill>
              </a:rPr>
              <a:t> Maintenance Work Orders:</a:t>
            </a:r>
          </a:p>
          <a:p>
            <a:pPr marL="1087437" lvl="2" indent="-285750"/>
            <a:r>
              <a:rPr lang="en-US" sz="1600" i="0" dirty="0" smtClean="0">
                <a:solidFill>
                  <a:srgbClr val="C00000"/>
                </a:solidFill>
              </a:rPr>
              <a:t>Call by Phone: 360-447-5800, Option #2</a:t>
            </a:r>
          </a:p>
          <a:p>
            <a:pPr marL="971232" lvl="2" indent="-169545"/>
            <a:endParaRPr lang="en-US" sz="1600" i="0" dirty="0" smtClean="0">
              <a:solidFill>
                <a:srgbClr val="002060"/>
              </a:solidFill>
            </a:endParaRPr>
          </a:p>
          <a:p>
            <a:pPr marL="347662" lvl="1" indent="0">
              <a:buNone/>
            </a:pPr>
            <a:r>
              <a:rPr lang="en-US" sz="1600" i="0" u="sng" dirty="0" smtClean="0">
                <a:solidFill>
                  <a:srgbClr val="C00000"/>
                </a:solidFill>
              </a:rPr>
              <a:t>URGENT</a:t>
            </a:r>
            <a:r>
              <a:rPr lang="en-US" sz="1600" i="0" dirty="0" smtClean="0">
                <a:solidFill>
                  <a:srgbClr val="002060"/>
                </a:solidFill>
              </a:rPr>
              <a:t> Maintenance Work Orders:</a:t>
            </a:r>
          </a:p>
          <a:p>
            <a:pPr marL="1144587" lvl="2" indent="-342900"/>
            <a:r>
              <a:rPr lang="en-US" sz="1600" i="0" dirty="0" smtClean="0">
                <a:solidFill>
                  <a:srgbClr val="C00000"/>
                </a:solidFill>
              </a:rPr>
              <a:t>Call by Phone: 360-447-5800, Option #2</a:t>
            </a:r>
          </a:p>
          <a:p>
            <a:pPr marL="801687" lvl="2" indent="0">
              <a:buNone/>
            </a:pPr>
            <a:endParaRPr lang="en-US" sz="1600" i="0" dirty="0" smtClean="0">
              <a:solidFill>
                <a:srgbClr val="002060"/>
              </a:solidFill>
            </a:endParaRPr>
          </a:p>
          <a:p>
            <a:pPr marL="347662" lvl="1" indent="0">
              <a:buNone/>
            </a:pPr>
            <a:r>
              <a:rPr lang="en-US" sz="1600" i="0" u="sng" dirty="0" smtClean="0">
                <a:solidFill>
                  <a:schemeClr val="accent6"/>
                </a:solidFill>
              </a:rPr>
              <a:t>ROUTINE</a:t>
            </a:r>
            <a:r>
              <a:rPr lang="en-US" sz="1600" i="0" dirty="0" smtClean="0">
                <a:solidFill>
                  <a:srgbClr val="002060"/>
                </a:solidFill>
              </a:rPr>
              <a:t> Maintenance Work Orders:</a:t>
            </a:r>
          </a:p>
          <a:p>
            <a:pPr marL="1144587" lvl="2" indent="-342900">
              <a:buAutoNum type="arabicPeriod"/>
            </a:pPr>
            <a:r>
              <a:rPr lang="en-US" sz="1600" b="0" i="0" dirty="0" smtClean="0">
                <a:solidFill>
                  <a:srgbClr val="002060"/>
                </a:solidFill>
              </a:rPr>
              <a:t>Call by Phone: </a:t>
            </a:r>
            <a:r>
              <a:rPr lang="en-US" sz="1600" i="0" dirty="0" smtClean="0">
                <a:solidFill>
                  <a:schemeClr val="accent6"/>
                </a:solidFill>
              </a:rPr>
              <a:t>360-447-5800, Option #2</a:t>
            </a:r>
          </a:p>
          <a:p>
            <a:pPr marL="1144587" lvl="2" indent="-342900">
              <a:buAutoNum type="arabicPeriod"/>
            </a:pPr>
            <a:endParaRPr lang="en-US" sz="1600" b="0" i="0" dirty="0" smtClean="0">
              <a:solidFill>
                <a:srgbClr val="002060"/>
              </a:solidFill>
            </a:endParaRPr>
          </a:p>
          <a:p>
            <a:pPr marL="801687" lvl="2" indent="0">
              <a:buNone/>
            </a:pPr>
            <a:r>
              <a:rPr lang="en-US" sz="1600" b="0" i="0" dirty="0" smtClean="0">
                <a:solidFill>
                  <a:srgbClr val="002060"/>
                </a:solidFill>
              </a:rPr>
              <a:t>2. Complete </a:t>
            </a:r>
            <a:r>
              <a:rPr lang="en-US" sz="1600" i="0" dirty="0" smtClean="0">
                <a:solidFill>
                  <a:schemeClr val="accent6"/>
                </a:solidFill>
              </a:rPr>
              <a:t>Online Work Order </a:t>
            </a:r>
            <a:r>
              <a:rPr lang="en-US" sz="1600" b="0" i="0" dirty="0" smtClean="0">
                <a:solidFill>
                  <a:srgbClr val="002060"/>
                </a:solidFill>
              </a:rPr>
              <a:t>at: </a:t>
            </a:r>
            <a:r>
              <a:rPr lang="en-US" sz="1600" i="0" dirty="0" smtClean="0">
                <a:solidFill>
                  <a:srgbClr val="002060"/>
                </a:solidFill>
                <a:hlinkClick r:id="rId3"/>
              </a:rPr>
              <a:t>https</a:t>
            </a:r>
            <a:r>
              <a:rPr lang="en-US" sz="1600" i="0" dirty="0">
                <a:solidFill>
                  <a:srgbClr val="002060"/>
                </a:solidFill>
                <a:hlinkClick r:id="rId3"/>
              </a:rPr>
              <a:t>://</a:t>
            </a:r>
            <a:r>
              <a:rPr lang="en-US" sz="1600" i="0" dirty="0" smtClean="0">
                <a:solidFill>
                  <a:srgbClr val="002060"/>
                </a:solidFill>
                <a:hlinkClick r:id="rId3"/>
              </a:rPr>
              <a:t>www.northwestmilitaryhousing.com/current-residents/resident-services-maintenance-request</a:t>
            </a:r>
            <a:endParaRPr lang="en-US" sz="1600" i="0" dirty="0" smtClean="0">
              <a:solidFill>
                <a:srgbClr val="002060"/>
              </a:solidFill>
            </a:endParaRPr>
          </a:p>
          <a:p>
            <a:pPr marL="801687" lvl="2" indent="0">
              <a:buNone/>
            </a:pPr>
            <a:endParaRPr lang="en-US" sz="1600" b="0" i="0" dirty="0">
              <a:solidFill>
                <a:srgbClr val="002060"/>
              </a:solidFill>
            </a:endParaRPr>
          </a:p>
          <a:p>
            <a:pPr marL="801687" lvl="2" indent="0">
              <a:buNone/>
            </a:pPr>
            <a:r>
              <a:rPr lang="en-US" sz="1600" b="0" i="0" dirty="0" smtClean="0">
                <a:solidFill>
                  <a:srgbClr val="002060"/>
                </a:solidFill>
              </a:rPr>
              <a:t>3. Download </a:t>
            </a:r>
            <a:r>
              <a:rPr lang="en-US" sz="1600" i="0" dirty="0">
                <a:solidFill>
                  <a:schemeClr val="accent6"/>
                </a:solidFill>
              </a:rPr>
              <a:t>HUNT Resident App </a:t>
            </a:r>
            <a:r>
              <a:rPr lang="en-US" sz="1600" b="0" i="0" dirty="0" smtClean="0">
                <a:solidFill>
                  <a:srgbClr val="002060"/>
                </a:solidFill>
              </a:rPr>
              <a:t>from Apple, Android or Microsoft.  Contact Hunt for registration information.</a:t>
            </a:r>
          </a:p>
          <a:p>
            <a:pPr marL="801687" lvl="2" indent="0">
              <a:buNone/>
            </a:pPr>
            <a:endParaRPr lang="en-US" sz="1600" b="0" i="0" dirty="0" smtClean="0">
              <a:solidFill>
                <a:srgbClr val="002060"/>
              </a:solidFill>
            </a:endParaRPr>
          </a:p>
          <a:p>
            <a:pPr marL="971232" lvl="2" indent="-169545"/>
            <a:endParaRPr lang="en-US" sz="1600" dirty="0">
              <a:solidFill>
                <a:srgbClr val="002060"/>
              </a:solidFill>
            </a:endParaRPr>
          </a:p>
        </p:txBody>
      </p:sp>
      <p:sp>
        <p:nvSpPr>
          <p:cNvPr id="4" name="Slide Number Placeholder 3">
            <a:extLst>
              <a:ext uri="{FF2B5EF4-FFF2-40B4-BE49-F238E27FC236}">
                <a16:creationId xmlns:a16="http://schemas.microsoft.com/office/drawing/2014/main" id="{15237F7F-59FA-45FD-8E54-2AA03426545E}"/>
              </a:ext>
            </a:extLst>
          </p:cNvPr>
          <p:cNvSpPr>
            <a:spLocks noGrp="1"/>
          </p:cNvSpPr>
          <p:nvPr>
            <p:ph type="sldNum" sz="quarter" idx="11"/>
          </p:nvPr>
        </p:nvSpPr>
        <p:spPr/>
        <p:txBody>
          <a:bodyPr/>
          <a:lstStyle/>
          <a:p>
            <a:pPr>
              <a:defRPr/>
            </a:pPr>
            <a:fld id="{F23198E8-5BF6-4909-B291-3F8D10BCBA03}" type="slidenum">
              <a:rPr lang="en-US" smtClean="0"/>
              <a:pPr>
                <a:defRPr/>
              </a:pPr>
              <a:t>29</a:t>
            </a:fld>
            <a:endParaRPr lang="en-US" dirty="0"/>
          </a:p>
        </p:txBody>
      </p:sp>
    </p:spTree>
    <p:extLst>
      <p:ext uri="{BB962C8B-B14F-4D97-AF65-F5344CB8AC3E}">
        <p14:creationId xmlns:p14="http://schemas.microsoft.com/office/powerpoint/2010/main" val="558369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5CC9D-926F-4BAD-BA11-AC4E88C069CE}"/>
              </a:ext>
            </a:extLst>
          </p:cNvPr>
          <p:cNvSpPr>
            <a:spLocks noGrp="1"/>
          </p:cNvSpPr>
          <p:nvPr>
            <p:ph type="title"/>
          </p:nvPr>
        </p:nvSpPr>
        <p:spPr>
          <a:xfrm>
            <a:off x="1143000" y="242719"/>
            <a:ext cx="7772400" cy="430887"/>
          </a:xfrm>
        </p:spPr>
        <p:txBody>
          <a:bodyPr/>
          <a:lstStyle/>
          <a:p>
            <a:r>
              <a:rPr lang="en-US" dirty="0"/>
              <a:t>Overview of Topics</a:t>
            </a:r>
          </a:p>
        </p:txBody>
      </p:sp>
      <p:sp>
        <p:nvSpPr>
          <p:cNvPr id="3" name="Content Placeholder 2">
            <a:extLst>
              <a:ext uri="{FF2B5EF4-FFF2-40B4-BE49-F238E27FC236}">
                <a16:creationId xmlns:a16="http://schemas.microsoft.com/office/drawing/2014/main" id="{E5C72732-E8A9-44FE-8144-758C66C5F712}"/>
              </a:ext>
            </a:extLst>
          </p:cNvPr>
          <p:cNvSpPr>
            <a:spLocks noGrp="1"/>
          </p:cNvSpPr>
          <p:nvPr>
            <p:ph sz="half" idx="1"/>
          </p:nvPr>
        </p:nvSpPr>
        <p:spPr>
          <a:xfrm>
            <a:off x="838200" y="1175239"/>
            <a:ext cx="8305800" cy="5019675"/>
          </a:xfrm>
        </p:spPr>
        <p:txBody>
          <a:bodyPr/>
          <a:lstStyle/>
          <a:p>
            <a:pPr marL="169545" indent="-169545"/>
            <a:r>
              <a:rPr lang="en-US" i="0" dirty="0"/>
              <a:t>HSC Services and Contact Information</a:t>
            </a:r>
          </a:p>
          <a:p>
            <a:pPr marL="169545" indent="-169545"/>
            <a:r>
              <a:rPr lang="en-US" i="0" dirty="0">
                <a:solidFill>
                  <a:srgbClr val="002060"/>
                </a:solidFill>
              </a:rPr>
              <a:t>Hunt Contact Information</a:t>
            </a:r>
          </a:p>
          <a:p>
            <a:pPr marL="169545" indent="-169545"/>
            <a:r>
              <a:rPr lang="en-US" i="0" dirty="0">
                <a:solidFill>
                  <a:schemeClr val="accent1"/>
                </a:solidFill>
              </a:rPr>
              <a:t>What to Expect: Move-in and Move-out</a:t>
            </a:r>
          </a:p>
          <a:p>
            <a:pPr marL="169545" indent="-169545"/>
            <a:r>
              <a:rPr lang="en-US" i="0" dirty="0">
                <a:solidFill>
                  <a:schemeClr val="accent1"/>
                </a:solidFill>
              </a:rPr>
              <a:t>Tenant Bill of Rights</a:t>
            </a:r>
          </a:p>
          <a:p>
            <a:pPr marL="169545" indent="-169545"/>
            <a:r>
              <a:rPr lang="en-US" i="0" dirty="0">
                <a:solidFill>
                  <a:schemeClr val="accent1"/>
                </a:solidFill>
              </a:rPr>
              <a:t>Anti Retaliation and Anti-Reprisal Rights</a:t>
            </a:r>
          </a:p>
          <a:p>
            <a:pPr marL="169545" indent="-169545"/>
            <a:r>
              <a:rPr lang="en-US" i="0" dirty="0">
                <a:solidFill>
                  <a:schemeClr val="accent1"/>
                </a:solidFill>
              </a:rPr>
              <a:t>Understanding Your Lease</a:t>
            </a:r>
          </a:p>
          <a:p>
            <a:pPr marL="169545" indent="-169545"/>
            <a:r>
              <a:rPr lang="en-US" i="0" dirty="0">
                <a:solidFill>
                  <a:srgbClr val="002060"/>
                </a:solidFill>
              </a:rPr>
              <a:t>Hunt Payments and Fees</a:t>
            </a:r>
          </a:p>
          <a:p>
            <a:pPr marL="169545" indent="-169545"/>
            <a:r>
              <a:rPr lang="en-US" i="0" dirty="0">
                <a:solidFill>
                  <a:srgbClr val="002060"/>
                </a:solidFill>
              </a:rPr>
              <a:t>Resident Energy Conservation Program (RECP)</a:t>
            </a:r>
          </a:p>
          <a:p>
            <a:pPr marL="169545" indent="-169545"/>
            <a:r>
              <a:rPr lang="en-US" i="0" dirty="0">
                <a:solidFill>
                  <a:schemeClr val="accent1"/>
                </a:solidFill>
              </a:rPr>
              <a:t>Tenant Responsibilities</a:t>
            </a:r>
          </a:p>
          <a:p>
            <a:pPr marL="169545" indent="-169545"/>
            <a:r>
              <a:rPr lang="en-US" i="0" dirty="0">
                <a:solidFill>
                  <a:schemeClr val="accent1"/>
                </a:solidFill>
              </a:rPr>
              <a:t>Renters Insurance Information</a:t>
            </a:r>
            <a:endParaRPr lang="en-US" i="0" dirty="0">
              <a:solidFill>
                <a:srgbClr val="002060"/>
              </a:solidFill>
            </a:endParaRPr>
          </a:p>
          <a:p>
            <a:pPr marL="169545" indent="-169545"/>
            <a:r>
              <a:rPr lang="en-US" i="0" dirty="0">
                <a:solidFill>
                  <a:srgbClr val="002060"/>
                </a:solidFill>
              </a:rPr>
              <a:t>Housing Health and Safety </a:t>
            </a:r>
          </a:p>
          <a:p>
            <a:pPr marL="169545" indent="-169545"/>
            <a:r>
              <a:rPr lang="en-US" i="0" dirty="0">
                <a:solidFill>
                  <a:schemeClr val="accent1"/>
                </a:solidFill>
              </a:rPr>
              <a:t>Maintaining Your Home</a:t>
            </a:r>
          </a:p>
          <a:p>
            <a:pPr marL="169545" indent="-169545"/>
            <a:r>
              <a:rPr lang="en-US" i="0" dirty="0">
                <a:solidFill>
                  <a:schemeClr val="accent1"/>
                </a:solidFill>
              </a:rPr>
              <a:t>How to Report Maintenance Issues</a:t>
            </a:r>
          </a:p>
          <a:p>
            <a:pPr marL="169545" indent="-169545"/>
            <a:r>
              <a:rPr lang="en-US" i="0" dirty="0">
                <a:solidFill>
                  <a:schemeClr val="accent1"/>
                </a:solidFill>
              </a:rPr>
              <a:t>Types of Service Calls</a:t>
            </a:r>
          </a:p>
          <a:p>
            <a:pPr marL="169545" indent="-169545"/>
            <a:r>
              <a:rPr lang="en-US" i="0" dirty="0">
                <a:solidFill>
                  <a:schemeClr val="accent1"/>
                </a:solidFill>
              </a:rPr>
              <a:t>Tracking </a:t>
            </a:r>
            <a:r>
              <a:rPr lang="en-US" i="0" dirty="0"/>
              <a:t>Maintenance/Work</a:t>
            </a:r>
            <a:r>
              <a:rPr lang="en-US" i="0" dirty="0">
                <a:solidFill>
                  <a:schemeClr val="accent1"/>
                </a:solidFill>
              </a:rPr>
              <a:t> Orders</a:t>
            </a:r>
          </a:p>
          <a:p>
            <a:pPr marL="169545" indent="-169545"/>
            <a:r>
              <a:rPr lang="en-US" i="0" dirty="0">
                <a:solidFill>
                  <a:schemeClr val="accent1"/>
                </a:solidFill>
              </a:rPr>
              <a:t>HSC Issue Resolution Process</a:t>
            </a:r>
          </a:p>
          <a:p>
            <a:pPr marL="169545" indent="-169545"/>
            <a:r>
              <a:rPr lang="en-US" i="0" dirty="0"/>
              <a:t>Dispute Resolution Process for Tenants</a:t>
            </a:r>
          </a:p>
          <a:p>
            <a:pPr marL="169545" indent="-169545"/>
            <a:r>
              <a:rPr lang="en-US" i="0" dirty="0">
                <a:solidFill>
                  <a:schemeClr val="accent1"/>
                </a:solidFill>
              </a:rPr>
              <a:t>Connect With Navy Housing</a:t>
            </a:r>
          </a:p>
          <a:p>
            <a:pPr marL="169545" indent="-169545"/>
            <a:endParaRPr lang="en-US" dirty="0">
              <a:solidFill>
                <a:schemeClr val="accent1"/>
              </a:solidFill>
            </a:endParaRPr>
          </a:p>
          <a:p>
            <a:pPr marL="169545" indent="-169545"/>
            <a:endParaRPr lang="en-US" dirty="0">
              <a:solidFill>
                <a:schemeClr val="accent1"/>
              </a:solidFill>
            </a:endParaRPr>
          </a:p>
          <a:p>
            <a:pPr marL="169545" indent="-169545"/>
            <a:endParaRPr lang="en-US" dirty="0">
              <a:solidFill>
                <a:schemeClr val="accent1"/>
              </a:solidFill>
            </a:endParaRPr>
          </a:p>
          <a:p>
            <a:pPr marL="169545" indent="-169545"/>
            <a:endParaRPr lang="en-US" dirty="0">
              <a:solidFill>
                <a:srgbClr val="FF0000"/>
              </a:solidFill>
            </a:endParaRPr>
          </a:p>
        </p:txBody>
      </p:sp>
      <p:sp>
        <p:nvSpPr>
          <p:cNvPr id="4" name="Slide Number Placeholder 3">
            <a:extLst>
              <a:ext uri="{FF2B5EF4-FFF2-40B4-BE49-F238E27FC236}">
                <a16:creationId xmlns:a16="http://schemas.microsoft.com/office/drawing/2014/main" id="{97F8DA37-7A5D-473E-9E44-82B0DEDF1315}"/>
              </a:ext>
            </a:extLst>
          </p:cNvPr>
          <p:cNvSpPr>
            <a:spLocks noGrp="1"/>
          </p:cNvSpPr>
          <p:nvPr>
            <p:ph type="sldNum" sz="quarter" idx="11"/>
          </p:nvPr>
        </p:nvSpPr>
        <p:spPr/>
        <p:txBody>
          <a:bodyPr/>
          <a:lstStyle/>
          <a:p>
            <a:pPr>
              <a:defRPr/>
            </a:pPr>
            <a:fld id="{F23198E8-5BF6-4909-B291-3F8D10BCBA03}" type="slidenum">
              <a:rPr lang="en-US" smtClean="0"/>
              <a:pPr>
                <a:defRPr/>
              </a:pPr>
              <a:t>3</a:t>
            </a:fld>
            <a:endParaRPr lang="en-US" dirty="0"/>
          </a:p>
        </p:txBody>
      </p:sp>
    </p:spTree>
    <p:extLst>
      <p:ext uri="{BB962C8B-B14F-4D97-AF65-F5344CB8AC3E}">
        <p14:creationId xmlns:p14="http://schemas.microsoft.com/office/powerpoint/2010/main" val="23153036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48AD8-298F-4FD3-87DC-DD5FB92DEF49}"/>
              </a:ext>
            </a:extLst>
          </p:cNvPr>
          <p:cNvSpPr>
            <a:spLocks noGrp="1"/>
          </p:cNvSpPr>
          <p:nvPr>
            <p:ph type="title"/>
          </p:nvPr>
        </p:nvSpPr>
        <p:spPr>
          <a:xfrm>
            <a:off x="1143000" y="242719"/>
            <a:ext cx="7772400" cy="430887"/>
          </a:xfrm>
        </p:spPr>
        <p:txBody>
          <a:bodyPr/>
          <a:lstStyle/>
          <a:p>
            <a:r>
              <a:rPr lang="en-US" dirty="0"/>
              <a:t>Types of Service Calls</a:t>
            </a:r>
          </a:p>
        </p:txBody>
      </p:sp>
      <p:sp>
        <p:nvSpPr>
          <p:cNvPr id="4" name="Slide Number Placeholder 3">
            <a:extLst>
              <a:ext uri="{FF2B5EF4-FFF2-40B4-BE49-F238E27FC236}">
                <a16:creationId xmlns:a16="http://schemas.microsoft.com/office/drawing/2014/main" id="{9EEB6633-0554-4B22-9266-09CD20FEB848}"/>
              </a:ext>
            </a:extLst>
          </p:cNvPr>
          <p:cNvSpPr>
            <a:spLocks noGrp="1"/>
          </p:cNvSpPr>
          <p:nvPr>
            <p:ph type="sldNum" sz="quarter" idx="11"/>
          </p:nvPr>
        </p:nvSpPr>
        <p:spPr/>
        <p:txBody>
          <a:bodyPr/>
          <a:lstStyle/>
          <a:p>
            <a:pPr>
              <a:defRPr/>
            </a:pPr>
            <a:fld id="{F23198E8-5BF6-4909-B291-3F8D10BCBA03}" type="slidenum">
              <a:rPr lang="en-US" smtClean="0"/>
              <a:pPr>
                <a:defRPr/>
              </a:pPr>
              <a:t>30</a:t>
            </a:fld>
            <a:endParaRPr lang="en-US" dirty="0"/>
          </a:p>
        </p:txBody>
      </p:sp>
      <p:graphicFrame>
        <p:nvGraphicFramePr>
          <p:cNvPr id="7" name="Table 6">
            <a:extLst>
              <a:ext uri="{FF2B5EF4-FFF2-40B4-BE49-F238E27FC236}">
                <a16:creationId xmlns:a16="http://schemas.microsoft.com/office/drawing/2014/main" id="{37659FA4-0575-4A8E-A818-C522F559F2B6}"/>
              </a:ext>
            </a:extLst>
          </p:cNvPr>
          <p:cNvGraphicFramePr>
            <a:graphicFrameLocks noGrp="1"/>
          </p:cNvGraphicFramePr>
          <p:nvPr>
            <p:extLst>
              <p:ext uri="{D42A27DB-BD31-4B8C-83A1-F6EECF244321}">
                <p14:modId xmlns:p14="http://schemas.microsoft.com/office/powerpoint/2010/main" val="3991702103"/>
              </p:ext>
            </p:extLst>
          </p:nvPr>
        </p:nvGraphicFramePr>
        <p:xfrm>
          <a:off x="418288" y="1309367"/>
          <a:ext cx="8497112" cy="4526142"/>
        </p:xfrm>
        <a:graphic>
          <a:graphicData uri="http://schemas.openxmlformats.org/drawingml/2006/table">
            <a:tbl>
              <a:tblPr firstRow="1" bandRow="1">
                <a:tableStyleId>{5C22544A-7EE6-4342-B048-85BDC9FD1C3A}</a:tableStyleId>
              </a:tblPr>
              <a:tblGrid>
                <a:gridCol w="2124278">
                  <a:extLst>
                    <a:ext uri="{9D8B030D-6E8A-4147-A177-3AD203B41FA5}">
                      <a16:colId xmlns:a16="http://schemas.microsoft.com/office/drawing/2014/main" val="3211702515"/>
                    </a:ext>
                  </a:extLst>
                </a:gridCol>
                <a:gridCol w="1932158">
                  <a:extLst>
                    <a:ext uri="{9D8B030D-6E8A-4147-A177-3AD203B41FA5}">
                      <a16:colId xmlns:a16="http://schemas.microsoft.com/office/drawing/2014/main" val="2925283393"/>
                    </a:ext>
                  </a:extLst>
                </a:gridCol>
                <a:gridCol w="2316398">
                  <a:extLst>
                    <a:ext uri="{9D8B030D-6E8A-4147-A177-3AD203B41FA5}">
                      <a16:colId xmlns:a16="http://schemas.microsoft.com/office/drawing/2014/main" val="547047540"/>
                    </a:ext>
                  </a:extLst>
                </a:gridCol>
                <a:gridCol w="2124278">
                  <a:extLst>
                    <a:ext uri="{9D8B030D-6E8A-4147-A177-3AD203B41FA5}">
                      <a16:colId xmlns:a16="http://schemas.microsoft.com/office/drawing/2014/main" val="862870753"/>
                    </a:ext>
                  </a:extLst>
                </a:gridCol>
              </a:tblGrid>
              <a:tr h="468292">
                <a:tc>
                  <a:txBody>
                    <a:bodyPr/>
                    <a:lstStyle/>
                    <a:p>
                      <a:pPr algn="ctr"/>
                      <a:endParaRPr lang="en-US" sz="1400" dirty="0" smtClean="0"/>
                    </a:p>
                    <a:p>
                      <a:pPr algn="ctr"/>
                      <a:r>
                        <a:rPr lang="en-US" sz="1400" dirty="0" smtClean="0"/>
                        <a:t>Type </a:t>
                      </a:r>
                      <a:r>
                        <a:rPr lang="en-US" sz="1400" dirty="0"/>
                        <a:t>of Service Call</a:t>
                      </a:r>
                    </a:p>
                  </a:txBody>
                  <a:tcPr/>
                </a:tc>
                <a:tc>
                  <a:txBody>
                    <a:bodyPr/>
                    <a:lstStyle/>
                    <a:p>
                      <a:endParaRPr lang="en-US" sz="1400" dirty="0" smtClean="0"/>
                    </a:p>
                    <a:p>
                      <a:pPr algn="ctr"/>
                      <a:r>
                        <a:rPr lang="en-US" sz="1400" dirty="0" smtClean="0"/>
                        <a:t>Examples</a:t>
                      </a:r>
                      <a:endParaRPr lang="en-US" sz="1400" dirty="0"/>
                    </a:p>
                  </a:txBody>
                  <a:tcPr/>
                </a:tc>
                <a:tc>
                  <a:txBody>
                    <a:bodyPr/>
                    <a:lstStyle/>
                    <a:p>
                      <a:pPr algn="ctr"/>
                      <a:r>
                        <a:rPr lang="en-US" sz="1400" dirty="0" smtClean="0"/>
                        <a:t>How can a Resident</a:t>
                      </a:r>
                      <a:r>
                        <a:rPr lang="en-US" sz="1400" baseline="0" dirty="0" smtClean="0"/>
                        <a:t> </a:t>
                      </a:r>
                      <a:r>
                        <a:rPr lang="en-US" sz="1400" dirty="0" smtClean="0"/>
                        <a:t>Submit a Service </a:t>
                      </a:r>
                    </a:p>
                    <a:p>
                      <a:pPr algn="ctr"/>
                      <a:r>
                        <a:rPr lang="en-US" sz="1400" dirty="0" smtClean="0"/>
                        <a:t>Work Order?</a:t>
                      </a:r>
                      <a:endParaRPr lang="en-US" sz="1400" dirty="0"/>
                    </a:p>
                  </a:txBody>
                  <a:tcPr/>
                </a:tc>
                <a:tc>
                  <a:txBody>
                    <a:bodyPr/>
                    <a:lstStyle/>
                    <a:p>
                      <a:pPr algn="ctr"/>
                      <a:r>
                        <a:rPr lang="en-US" sz="1400" dirty="0" smtClean="0"/>
                        <a:t>Hunt Response </a:t>
                      </a:r>
                      <a:r>
                        <a:rPr lang="en-US" sz="1400" dirty="0"/>
                        <a:t>Time</a:t>
                      </a:r>
                    </a:p>
                    <a:p>
                      <a:pPr algn="ctr"/>
                      <a:r>
                        <a:rPr lang="en-US" sz="1400" dirty="0" smtClean="0"/>
                        <a:t>Depending </a:t>
                      </a:r>
                      <a:r>
                        <a:rPr lang="en-US" sz="1400" dirty="0"/>
                        <a:t>on Parts</a:t>
                      </a:r>
                    </a:p>
                  </a:txBody>
                  <a:tcPr/>
                </a:tc>
                <a:extLst>
                  <a:ext uri="{0D108BD9-81ED-4DB2-BD59-A6C34878D82A}">
                    <a16:rowId xmlns:a16="http://schemas.microsoft.com/office/drawing/2014/main" val="3868215212"/>
                  </a:ext>
                </a:extLst>
              </a:tr>
              <a:tr h="1432422">
                <a:tc>
                  <a:txBody>
                    <a:bodyPr/>
                    <a:lstStyle/>
                    <a:p>
                      <a:r>
                        <a:rPr lang="en-US" sz="1300" b="1" dirty="0">
                          <a:solidFill>
                            <a:srgbClr val="000000"/>
                          </a:solidFill>
                        </a:rPr>
                        <a:t>Emergency</a:t>
                      </a:r>
                    </a:p>
                    <a:p>
                      <a:pPr marL="285750" indent="-285750">
                        <a:buFont typeface="Arial" panose="020B0604020202020204" pitchFamily="34" charset="0"/>
                        <a:buChar char="•"/>
                      </a:pPr>
                      <a:r>
                        <a:rPr lang="en-US" sz="1300" dirty="0">
                          <a:solidFill>
                            <a:srgbClr val="000000"/>
                          </a:solidFill>
                        </a:rPr>
                        <a:t>Critical safety, life threatening issues</a:t>
                      </a:r>
                    </a:p>
                    <a:p>
                      <a:pPr marL="285750" indent="-285750">
                        <a:buFont typeface="Arial" panose="020B0604020202020204" pitchFamily="34" charset="0"/>
                        <a:buChar char="•"/>
                      </a:pPr>
                      <a:r>
                        <a:rPr lang="en-US" sz="1300" dirty="0">
                          <a:solidFill>
                            <a:srgbClr val="000000"/>
                          </a:solidFill>
                        </a:rPr>
                        <a:t>Resident with a medical requirement for stable temp levels</a:t>
                      </a:r>
                    </a:p>
                  </a:txBody>
                  <a:tcPr/>
                </a:tc>
                <a:tc>
                  <a:txBody>
                    <a:bodyPr/>
                    <a:lstStyle/>
                    <a:p>
                      <a:r>
                        <a:rPr lang="en-US" sz="1300" dirty="0">
                          <a:solidFill>
                            <a:srgbClr val="000000"/>
                          </a:solidFill>
                        </a:rPr>
                        <a:t>Gas leaks, fire, power </a:t>
                      </a:r>
                      <a:r>
                        <a:rPr lang="en-US" sz="1300" dirty="0" smtClean="0">
                          <a:solidFill>
                            <a:srgbClr val="000000"/>
                          </a:solidFill>
                        </a:rPr>
                        <a:t>loss, </a:t>
                      </a:r>
                      <a:r>
                        <a:rPr lang="en-US" sz="1300" dirty="0">
                          <a:solidFill>
                            <a:srgbClr val="000000"/>
                          </a:solidFill>
                        </a:rPr>
                        <a:t>sewage back-up, flood, only toilet inoperable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dirty="0" smtClean="0">
                          <a:solidFill>
                            <a:srgbClr val="000000"/>
                          </a:solidFill>
                        </a:rPr>
                        <a:t>Call Hunt Maintenance Number at </a:t>
                      </a:r>
                      <a:r>
                        <a:rPr lang="en-US" sz="1300" b="1" dirty="0" smtClean="0">
                          <a:solidFill>
                            <a:srgbClr val="000000"/>
                          </a:solidFill>
                        </a:rPr>
                        <a:t>360-447-5800</a:t>
                      </a:r>
                      <a:r>
                        <a:rPr lang="en-US" sz="1300" dirty="0" smtClean="0">
                          <a:solidFill>
                            <a:srgbClr val="000000"/>
                          </a:solidFill>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1" baseline="0" dirty="0" smtClean="0">
                          <a:solidFill>
                            <a:srgbClr val="000000"/>
                          </a:solidFill>
                        </a:rPr>
                        <a:t>Option #2</a:t>
                      </a:r>
                    </a:p>
                  </a:txBody>
                  <a:tcPr/>
                </a:tc>
                <a:tc>
                  <a:txBody>
                    <a:bodyPr/>
                    <a:lstStyle/>
                    <a:p>
                      <a:pPr marL="285750" indent="-285750">
                        <a:buFont typeface="Arial" panose="020B0604020202020204" pitchFamily="34" charset="0"/>
                        <a:buChar char="•"/>
                      </a:pPr>
                      <a:r>
                        <a:rPr lang="en-US" sz="1300" dirty="0">
                          <a:solidFill>
                            <a:srgbClr val="000000"/>
                          </a:solidFill>
                        </a:rPr>
                        <a:t>30-minute initial </a:t>
                      </a:r>
                      <a:r>
                        <a:rPr lang="en-US" sz="1300" dirty="0" smtClean="0">
                          <a:solidFill>
                            <a:srgbClr val="000000"/>
                          </a:solidFill>
                        </a:rPr>
                        <a:t>response during normal</a:t>
                      </a:r>
                      <a:r>
                        <a:rPr lang="en-US" sz="1300" baseline="0" dirty="0" smtClean="0">
                          <a:solidFill>
                            <a:srgbClr val="000000"/>
                          </a:solidFill>
                        </a:rPr>
                        <a:t> business hours, 60 minutes after-hours and weekends</a:t>
                      </a:r>
                      <a:endParaRPr lang="en-US" sz="1300" dirty="0">
                        <a:solidFill>
                          <a:srgbClr val="000000"/>
                        </a:solidFill>
                      </a:endParaRPr>
                    </a:p>
                    <a:p>
                      <a:pPr marL="285750" indent="-285750">
                        <a:buFont typeface="Arial" panose="020B0604020202020204" pitchFamily="34" charset="0"/>
                        <a:buChar char="•"/>
                      </a:pPr>
                      <a:r>
                        <a:rPr lang="en-US" sz="1300" dirty="0" smtClean="0">
                          <a:solidFill>
                            <a:srgbClr val="000000"/>
                          </a:solidFill>
                        </a:rPr>
                        <a:t>Available </a:t>
                      </a:r>
                      <a:r>
                        <a:rPr lang="en-US" sz="1300" dirty="0">
                          <a:solidFill>
                            <a:srgbClr val="000000"/>
                          </a:solidFill>
                        </a:rPr>
                        <a:t>24/7/365</a:t>
                      </a:r>
                    </a:p>
                  </a:txBody>
                  <a:tcPr/>
                </a:tc>
                <a:extLst>
                  <a:ext uri="{0D108BD9-81ED-4DB2-BD59-A6C34878D82A}">
                    <a16:rowId xmlns:a16="http://schemas.microsoft.com/office/drawing/2014/main" val="2906998192"/>
                  </a:ext>
                </a:extLst>
              </a:tr>
              <a:tr h="853944">
                <a:tc>
                  <a:txBody>
                    <a:bodyPr/>
                    <a:lstStyle/>
                    <a:p>
                      <a:r>
                        <a:rPr lang="en-US" sz="1300" b="1" dirty="0">
                          <a:solidFill>
                            <a:srgbClr val="000000"/>
                          </a:solidFill>
                        </a:rPr>
                        <a:t>Urgent</a:t>
                      </a:r>
                    </a:p>
                    <a:p>
                      <a:pPr marL="285750" indent="-285750">
                        <a:buFont typeface="Arial" panose="020B0604020202020204" pitchFamily="34" charset="0"/>
                        <a:buChar char="•"/>
                      </a:pPr>
                      <a:r>
                        <a:rPr lang="en-US" sz="1300" dirty="0">
                          <a:solidFill>
                            <a:srgbClr val="000000"/>
                          </a:solidFill>
                        </a:rPr>
                        <a:t>Habitability Issue</a:t>
                      </a:r>
                    </a:p>
                  </a:txBody>
                  <a:tcPr/>
                </a:tc>
                <a:tc>
                  <a:txBody>
                    <a:bodyPr/>
                    <a:lstStyle/>
                    <a:p>
                      <a:r>
                        <a:rPr lang="en-US" sz="1300" dirty="0">
                          <a:solidFill>
                            <a:srgbClr val="000000"/>
                          </a:solidFill>
                        </a:rPr>
                        <a:t>Broken window, garage door inoperable, kitchen sink back-up, </a:t>
                      </a:r>
                      <a:r>
                        <a:rPr lang="en-US" sz="1300" dirty="0" smtClean="0">
                          <a:solidFill>
                            <a:srgbClr val="000000"/>
                          </a:solidFill>
                        </a:rPr>
                        <a:t>refrigerator </a:t>
                      </a:r>
                      <a:r>
                        <a:rPr lang="en-US" sz="1300" dirty="0">
                          <a:solidFill>
                            <a:srgbClr val="000000"/>
                          </a:solidFill>
                        </a:rPr>
                        <a:t>inoperable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dirty="0" smtClean="0">
                          <a:solidFill>
                            <a:srgbClr val="000000"/>
                          </a:solidFill>
                        </a:rPr>
                        <a:t>Call Hunt Maintenance Number at </a:t>
                      </a:r>
                      <a:r>
                        <a:rPr lang="en-US" sz="1300" b="1" dirty="0" smtClean="0">
                          <a:solidFill>
                            <a:srgbClr val="000000"/>
                          </a:solidFill>
                        </a:rPr>
                        <a:t>360-447-5800</a:t>
                      </a:r>
                      <a:r>
                        <a:rPr lang="en-US" sz="1300" dirty="0" smtClean="0">
                          <a:solidFill>
                            <a:srgbClr val="000000"/>
                          </a:solidFill>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1" baseline="0" dirty="0" smtClean="0">
                          <a:solidFill>
                            <a:srgbClr val="000000"/>
                          </a:solidFill>
                        </a:rPr>
                        <a:t>Option #2</a:t>
                      </a:r>
                    </a:p>
                  </a:txBody>
                  <a:tcPr/>
                </a:tc>
                <a:tc>
                  <a:txBody>
                    <a:bodyPr/>
                    <a:lstStyle/>
                    <a:p>
                      <a:pPr marL="285750" indent="-285750">
                        <a:buFont typeface="Arial" panose="020B0604020202020204" pitchFamily="34" charset="0"/>
                        <a:buChar char="•"/>
                      </a:pPr>
                      <a:r>
                        <a:rPr lang="en-US" sz="1300" dirty="0">
                          <a:solidFill>
                            <a:srgbClr val="000000"/>
                          </a:solidFill>
                        </a:rPr>
                        <a:t>4-hour initial </a:t>
                      </a:r>
                      <a:r>
                        <a:rPr lang="en-US" sz="1300" dirty="0" smtClean="0">
                          <a:solidFill>
                            <a:srgbClr val="000000"/>
                          </a:solidFill>
                        </a:rPr>
                        <a:t>response </a:t>
                      </a:r>
                      <a:endParaRPr lang="en-US" sz="1300" dirty="0">
                        <a:solidFill>
                          <a:srgbClr val="000000"/>
                        </a:solidFill>
                      </a:endParaRPr>
                    </a:p>
                    <a:p>
                      <a:pPr marL="285750" indent="-285750">
                        <a:buFont typeface="Arial" panose="020B0604020202020204" pitchFamily="34" charset="0"/>
                        <a:buChar char="•"/>
                      </a:pPr>
                      <a:r>
                        <a:rPr lang="en-US" sz="1300" dirty="0" smtClean="0">
                          <a:solidFill>
                            <a:srgbClr val="000000"/>
                          </a:solidFill>
                        </a:rPr>
                        <a:t>Available 24/7/365</a:t>
                      </a:r>
                    </a:p>
                  </a:txBody>
                  <a:tcPr/>
                </a:tc>
                <a:extLst>
                  <a:ext uri="{0D108BD9-81ED-4DB2-BD59-A6C34878D82A}">
                    <a16:rowId xmlns:a16="http://schemas.microsoft.com/office/drawing/2014/main" val="3128314480"/>
                  </a:ext>
                </a:extLst>
              </a:tr>
              <a:tr h="1432422">
                <a:tc>
                  <a:txBody>
                    <a:bodyPr/>
                    <a:lstStyle/>
                    <a:p>
                      <a:r>
                        <a:rPr lang="en-US" sz="1300" b="1" dirty="0">
                          <a:solidFill>
                            <a:srgbClr val="000000"/>
                          </a:solidFill>
                        </a:rPr>
                        <a:t>Routine</a:t>
                      </a:r>
                    </a:p>
                    <a:p>
                      <a:pPr marL="285750" indent="-285750">
                        <a:buFont typeface="Arial" panose="020B0604020202020204" pitchFamily="34" charset="0"/>
                        <a:buChar char="•"/>
                      </a:pPr>
                      <a:r>
                        <a:rPr lang="en-US" sz="1300" dirty="0">
                          <a:solidFill>
                            <a:srgbClr val="000000"/>
                          </a:solidFill>
                        </a:rPr>
                        <a:t>Convenience</a:t>
                      </a:r>
                    </a:p>
                    <a:p>
                      <a:pPr marL="285750" indent="-285750">
                        <a:buFont typeface="Arial" panose="020B0604020202020204" pitchFamily="34" charset="0"/>
                        <a:buChar char="•"/>
                      </a:pPr>
                      <a:r>
                        <a:rPr lang="en-US" sz="1300" dirty="0">
                          <a:solidFill>
                            <a:srgbClr val="000000"/>
                          </a:solidFill>
                        </a:rPr>
                        <a:t>Unit care issues</a:t>
                      </a:r>
                    </a:p>
                  </a:txBody>
                  <a:tcPr/>
                </a:tc>
                <a:tc>
                  <a:txBody>
                    <a:bodyPr/>
                    <a:lstStyle/>
                    <a:p>
                      <a:r>
                        <a:rPr lang="en-US" sz="1300" dirty="0">
                          <a:solidFill>
                            <a:srgbClr val="000000"/>
                          </a:solidFill>
                        </a:rPr>
                        <a:t>Single burner inoperable, repair screens, </a:t>
                      </a:r>
                      <a:r>
                        <a:rPr lang="en-US" sz="1300" dirty="0" smtClean="0">
                          <a:solidFill>
                            <a:srgbClr val="000000"/>
                          </a:solidFill>
                        </a:rPr>
                        <a:t>fence slat broken</a:t>
                      </a:r>
                      <a:endParaRPr lang="en-US" sz="1300" dirty="0">
                        <a:solidFill>
                          <a:srgbClr val="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dirty="0" smtClean="0">
                          <a:solidFill>
                            <a:srgbClr val="000000"/>
                          </a:solidFill>
                        </a:rPr>
                        <a:t>Call Hunt Maintenance Number at </a:t>
                      </a:r>
                      <a:r>
                        <a:rPr lang="en-US" sz="1300" b="1" dirty="0" smtClean="0">
                          <a:solidFill>
                            <a:srgbClr val="000000"/>
                          </a:solidFill>
                        </a:rPr>
                        <a:t>360-447-5800</a:t>
                      </a:r>
                      <a:r>
                        <a:rPr lang="en-US" sz="1300" dirty="0" smtClean="0">
                          <a:solidFill>
                            <a:srgbClr val="000000"/>
                          </a:solidFill>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1" baseline="0" dirty="0" smtClean="0">
                          <a:solidFill>
                            <a:srgbClr val="000000"/>
                          </a:solidFill>
                        </a:rPr>
                        <a:t>Option #2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1" baseline="0" dirty="0" smtClean="0">
                          <a:solidFill>
                            <a:srgbClr val="000000"/>
                          </a:solidFill>
                        </a:rPr>
                        <a:t>Complete Online Resident Work Order</a:t>
                      </a:r>
                      <a:r>
                        <a:rPr lang="en-US" sz="1300" b="0" baseline="0" dirty="0" smtClean="0">
                          <a:solidFill>
                            <a:srgbClr val="000000"/>
                          </a:solidFill>
                        </a:rPr>
                        <a:t>, or use</a:t>
                      </a:r>
                      <a:r>
                        <a:rPr lang="en-US" sz="1300" b="1" baseline="0" dirty="0" smtClean="0">
                          <a:solidFill>
                            <a:srgbClr val="000000"/>
                          </a:solidFill>
                        </a:rPr>
                        <a:t> </a:t>
                      </a:r>
                      <a:r>
                        <a:rPr lang="en-US" sz="1300" b="0" baseline="0" dirty="0" smtClean="0">
                          <a:solidFill>
                            <a:srgbClr val="000000"/>
                          </a:solidFill>
                        </a:rPr>
                        <a:t>Hunt’s </a:t>
                      </a:r>
                      <a:r>
                        <a:rPr lang="en-US" sz="1300" b="1" baseline="0" dirty="0" smtClean="0">
                          <a:solidFill>
                            <a:srgbClr val="000000"/>
                          </a:solidFill>
                        </a:rPr>
                        <a:t>Resident App</a:t>
                      </a:r>
                      <a:endParaRPr lang="en-US" sz="1300" b="1" dirty="0" smtClean="0">
                        <a:solidFill>
                          <a:srgbClr val="000000"/>
                        </a:solidFill>
                      </a:endParaRPr>
                    </a:p>
                  </a:txBody>
                  <a:tcPr/>
                </a:tc>
                <a:tc>
                  <a:txBody>
                    <a:bodyPr/>
                    <a:lstStyle/>
                    <a:p>
                      <a:pPr marL="285750" indent="-285750">
                        <a:buFont typeface="Arial" panose="020B0604020202020204" pitchFamily="34" charset="0"/>
                        <a:buChar char="•"/>
                      </a:pPr>
                      <a:r>
                        <a:rPr lang="en-US" sz="1300" dirty="0" smtClean="0">
                          <a:solidFill>
                            <a:srgbClr val="000000"/>
                          </a:solidFill>
                        </a:rPr>
                        <a:t>24 hours, 1 </a:t>
                      </a:r>
                      <a:r>
                        <a:rPr lang="en-US" sz="1300" dirty="0">
                          <a:solidFill>
                            <a:srgbClr val="000000"/>
                          </a:solidFill>
                        </a:rPr>
                        <a:t>working day initial </a:t>
                      </a:r>
                      <a:r>
                        <a:rPr lang="en-US" sz="1300" dirty="0" smtClean="0">
                          <a:solidFill>
                            <a:srgbClr val="000000"/>
                          </a:solidFill>
                        </a:rPr>
                        <a:t>response</a:t>
                      </a:r>
                      <a:endParaRPr lang="en-US" sz="1300" dirty="0">
                        <a:solidFill>
                          <a:srgbClr val="000000"/>
                        </a:solidFill>
                      </a:endParaRPr>
                    </a:p>
                    <a:p>
                      <a:pPr marL="285750" indent="-285750">
                        <a:buFont typeface="Arial" panose="020B0604020202020204" pitchFamily="34" charset="0"/>
                        <a:buChar char="•"/>
                      </a:pPr>
                      <a:r>
                        <a:rPr lang="en-US" sz="1300" dirty="0" smtClean="0">
                          <a:solidFill>
                            <a:srgbClr val="000000"/>
                          </a:solidFill>
                        </a:rPr>
                        <a:t>Every effort to resolve the service request within 5</a:t>
                      </a:r>
                      <a:r>
                        <a:rPr lang="en-US" sz="1300" baseline="0" dirty="0" smtClean="0">
                          <a:solidFill>
                            <a:srgbClr val="000000"/>
                          </a:solidFill>
                        </a:rPr>
                        <a:t> working days after appointment</a:t>
                      </a:r>
                      <a:endParaRPr lang="en-US" sz="1300" dirty="0">
                        <a:solidFill>
                          <a:srgbClr val="000000"/>
                        </a:solidFill>
                      </a:endParaRPr>
                    </a:p>
                  </a:txBody>
                  <a:tcPr/>
                </a:tc>
                <a:extLst>
                  <a:ext uri="{0D108BD9-81ED-4DB2-BD59-A6C34878D82A}">
                    <a16:rowId xmlns:a16="http://schemas.microsoft.com/office/drawing/2014/main" val="4279418495"/>
                  </a:ext>
                </a:extLst>
              </a:tr>
            </a:tbl>
          </a:graphicData>
        </a:graphic>
      </p:graphicFrame>
    </p:spTree>
    <p:extLst>
      <p:ext uri="{BB962C8B-B14F-4D97-AF65-F5344CB8AC3E}">
        <p14:creationId xmlns:p14="http://schemas.microsoft.com/office/powerpoint/2010/main" val="1710984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48AD8-298F-4FD3-87DC-DD5FB92DEF49}"/>
              </a:ext>
            </a:extLst>
          </p:cNvPr>
          <p:cNvSpPr>
            <a:spLocks noGrp="1"/>
          </p:cNvSpPr>
          <p:nvPr>
            <p:ph type="title"/>
          </p:nvPr>
        </p:nvSpPr>
        <p:spPr>
          <a:xfrm>
            <a:off x="1143000" y="242719"/>
            <a:ext cx="7772400" cy="430887"/>
          </a:xfrm>
        </p:spPr>
        <p:txBody>
          <a:bodyPr/>
          <a:lstStyle/>
          <a:p>
            <a:r>
              <a:rPr lang="en-US" dirty="0"/>
              <a:t>Tracking Maintenance/Work Orders</a:t>
            </a:r>
          </a:p>
        </p:txBody>
      </p:sp>
      <p:sp>
        <p:nvSpPr>
          <p:cNvPr id="3" name="Content Placeholder 2">
            <a:extLst>
              <a:ext uri="{FF2B5EF4-FFF2-40B4-BE49-F238E27FC236}">
                <a16:creationId xmlns:a16="http://schemas.microsoft.com/office/drawing/2014/main" id="{12153430-CE53-48D1-86DB-617B245EAB70}"/>
              </a:ext>
            </a:extLst>
          </p:cNvPr>
          <p:cNvSpPr>
            <a:spLocks noGrp="1"/>
          </p:cNvSpPr>
          <p:nvPr>
            <p:ph sz="half" idx="1"/>
          </p:nvPr>
        </p:nvSpPr>
        <p:spPr>
          <a:xfrm>
            <a:off x="381000" y="1299587"/>
            <a:ext cx="8699500" cy="5308600"/>
          </a:xfrm>
        </p:spPr>
        <p:txBody>
          <a:bodyPr/>
          <a:lstStyle/>
          <a:p>
            <a:r>
              <a:rPr lang="en-US" i="0" dirty="0" smtClean="0">
                <a:solidFill>
                  <a:srgbClr val="002060"/>
                </a:solidFill>
              </a:rPr>
              <a:t>Routine Work </a:t>
            </a:r>
            <a:r>
              <a:rPr lang="en-US" i="0" dirty="0">
                <a:solidFill>
                  <a:srgbClr val="002060"/>
                </a:solidFill>
              </a:rPr>
              <a:t>O</a:t>
            </a:r>
            <a:r>
              <a:rPr lang="en-US" i="0" dirty="0" smtClean="0">
                <a:solidFill>
                  <a:srgbClr val="002060"/>
                </a:solidFill>
              </a:rPr>
              <a:t>rders can easily be submitted and tracked: </a:t>
            </a:r>
          </a:p>
          <a:p>
            <a:endParaRPr lang="en-US" i="0" dirty="0" smtClean="0">
              <a:solidFill>
                <a:srgbClr val="002060"/>
              </a:solidFill>
            </a:endParaRPr>
          </a:p>
          <a:p>
            <a:endParaRPr lang="en-US" sz="1300" i="0" dirty="0">
              <a:solidFill>
                <a:srgbClr val="002060"/>
              </a:solidFill>
            </a:endParaRPr>
          </a:p>
          <a:p>
            <a:pPr marL="1087437" lvl="2" indent="-285750"/>
            <a:r>
              <a:rPr lang="en-US" i="0" dirty="0" smtClean="0">
                <a:solidFill>
                  <a:srgbClr val="002060"/>
                </a:solidFill>
              </a:rPr>
              <a:t>Online </a:t>
            </a:r>
            <a:r>
              <a:rPr lang="en-US" i="0" dirty="0">
                <a:solidFill>
                  <a:srgbClr val="002060"/>
                </a:solidFill>
              </a:rPr>
              <a:t>Resident Portal Work Order:  </a:t>
            </a:r>
            <a:r>
              <a:rPr lang="en-US" b="0" i="0" dirty="0" smtClean="0">
                <a:solidFill>
                  <a:srgbClr val="002060"/>
                </a:solidFill>
              </a:rPr>
              <a:t>Complete </a:t>
            </a:r>
            <a:r>
              <a:rPr lang="en-US" b="0" i="0" dirty="0">
                <a:solidFill>
                  <a:srgbClr val="002060"/>
                </a:solidFill>
              </a:rPr>
              <a:t>Online Work </a:t>
            </a:r>
            <a:r>
              <a:rPr lang="en-US" b="0" i="0" dirty="0" smtClean="0">
                <a:solidFill>
                  <a:srgbClr val="002060"/>
                </a:solidFill>
              </a:rPr>
              <a:t>Order</a:t>
            </a:r>
          </a:p>
          <a:p>
            <a:pPr marL="1087437" lvl="2" indent="-285750"/>
            <a:endParaRPr lang="en-US" b="0" i="0" dirty="0">
              <a:solidFill>
                <a:srgbClr val="002060"/>
              </a:solidFill>
            </a:endParaRPr>
          </a:p>
          <a:p>
            <a:pPr marL="801687" lvl="2" indent="0">
              <a:buNone/>
            </a:pPr>
            <a:r>
              <a:rPr lang="en-US" b="0" i="0" dirty="0">
                <a:solidFill>
                  <a:srgbClr val="002060"/>
                </a:solidFill>
                <a:hlinkClick r:id="rId3"/>
              </a:rPr>
              <a:t>https://</a:t>
            </a:r>
            <a:r>
              <a:rPr lang="en-US" b="0" i="0" dirty="0" smtClean="0">
                <a:solidFill>
                  <a:srgbClr val="002060"/>
                </a:solidFill>
                <a:hlinkClick r:id="rId3"/>
              </a:rPr>
              <a:t>www.rentcafe.com/residentservices/whidbey-island-navy-north/userlogin.aspx</a:t>
            </a:r>
            <a:endParaRPr lang="en-US" b="0" i="0" dirty="0" smtClean="0">
              <a:solidFill>
                <a:srgbClr val="002060"/>
              </a:solidFill>
            </a:endParaRPr>
          </a:p>
          <a:p>
            <a:pPr marL="801687" lvl="2" indent="0">
              <a:buNone/>
            </a:pPr>
            <a:endParaRPr lang="en-US" b="0" i="0" dirty="0" smtClean="0">
              <a:solidFill>
                <a:srgbClr val="002060"/>
              </a:solidFill>
            </a:endParaRPr>
          </a:p>
          <a:p>
            <a:pPr marL="1087437" lvl="2" indent="-285750"/>
            <a:r>
              <a:rPr lang="en-US" i="0" dirty="0">
                <a:solidFill>
                  <a:srgbClr val="002060"/>
                </a:solidFill>
              </a:rPr>
              <a:t>Download HUNT RESIDENT APP from Apple, Android or Microsoft.  </a:t>
            </a:r>
          </a:p>
          <a:p>
            <a:pPr marL="1830387" lvl="3" indent="-285750"/>
            <a:r>
              <a:rPr lang="en-US" b="0" i="0" dirty="0" smtClean="0">
                <a:solidFill>
                  <a:srgbClr val="002060"/>
                </a:solidFill>
              </a:rPr>
              <a:t>Contact </a:t>
            </a:r>
            <a:r>
              <a:rPr lang="en-US" b="0" i="0" dirty="0">
                <a:solidFill>
                  <a:srgbClr val="002060"/>
                </a:solidFill>
              </a:rPr>
              <a:t>Hunt for registration information.</a:t>
            </a:r>
          </a:p>
          <a:p>
            <a:pPr lvl="2"/>
            <a:endParaRPr lang="en-US" dirty="0">
              <a:solidFill>
                <a:srgbClr val="FF0000"/>
              </a:solidFill>
            </a:endParaRPr>
          </a:p>
          <a:p>
            <a:pPr marL="169545" indent="-169545"/>
            <a:endParaRPr lang="en-US" dirty="0">
              <a:solidFill>
                <a:srgbClr val="FF0000"/>
              </a:solidFill>
            </a:endParaRPr>
          </a:p>
          <a:p>
            <a:pPr marL="169545" indent="-169545"/>
            <a:endParaRPr lang="en-US" dirty="0"/>
          </a:p>
        </p:txBody>
      </p:sp>
      <p:sp>
        <p:nvSpPr>
          <p:cNvPr id="4" name="Slide Number Placeholder 3">
            <a:extLst>
              <a:ext uri="{FF2B5EF4-FFF2-40B4-BE49-F238E27FC236}">
                <a16:creationId xmlns:a16="http://schemas.microsoft.com/office/drawing/2014/main" id="{9EEB6633-0554-4B22-9266-09CD20FEB848}"/>
              </a:ext>
            </a:extLst>
          </p:cNvPr>
          <p:cNvSpPr>
            <a:spLocks noGrp="1"/>
          </p:cNvSpPr>
          <p:nvPr>
            <p:ph type="sldNum" sz="quarter" idx="11"/>
          </p:nvPr>
        </p:nvSpPr>
        <p:spPr/>
        <p:txBody>
          <a:bodyPr/>
          <a:lstStyle/>
          <a:p>
            <a:pPr>
              <a:defRPr/>
            </a:pPr>
            <a:fld id="{F23198E8-5BF6-4909-B291-3F8D10BCBA03}" type="slidenum">
              <a:rPr lang="en-US" smtClean="0"/>
              <a:pPr>
                <a:defRPr/>
              </a:pPr>
              <a:t>31</a:t>
            </a:fld>
            <a:endParaRPr lang="en-US" dirty="0"/>
          </a:p>
        </p:txBody>
      </p:sp>
    </p:spTree>
    <p:extLst>
      <p:ext uri="{BB962C8B-B14F-4D97-AF65-F5344CB8AC3E}">
        <p14:creationId xmlns:p14="http://schemas.microsoft.com/office/powerpoint/2010/main" val="8525742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F4545-BF97-4598-ABED-4F34381730AE}"/>
              </a:ext>
            </a:extLst>
          </p:cNvPr>
          <p:cNvSpPr>
            <a:spLocks noGrp="1"/>
          </p:cNvSpPr>
          <p:nvPr>
            <p:ph type="title"/>
          </p:nvPr>
        </p:nvSpPr>
        <p:spPr>
          <a:xfrm>
            <a:off x="1143000" y="242719"/>
            <a:ext cx="7772400" cy="430887"/>
          </a:xfrm>
        </p:spPr>
        <p:txBody>
          <a:bodyPr/>
          <a:lstStyle/>
          <a:p>
            <a:r>
              <a:rPr lang="en-US" dirty="0"/>
              <a:t>HSC Issue Resolution Process</a:t>
            </a:r>
          </a:p>
        </p:txBody>
      </p:sp>
      <p:sp>
        <p:nvSpPr>
          <p:cNvPr id="3" name="Content Placeholder 2">
            <a:extLst>
              <a:ext uri="{FF2B5EF4-FFF2-40B4-BE49-F238E27FC236}">
                <a16:creationId xmlns:a16="http://schemas.microsoft.com/office/drawing/2014/main" id="{B1F206BB-2DC6-4C74-A285-5EE8CBD8AB1D}"/>
              </a:ext>
            </a:extLst>
          </p:cNvPr>
          <p:cNvSpPr>
            <a:spLocks noGrp="1"/>
          </p:cNvSpPr>
          <p:nvPr>
            <p:ph sz="half" idx="1"/>
          </p:nvPr>
        </p:nvSpPr>
        <p:spPr>
          <a:xfrm>
            <a:off x="468313" y="1320800"/>
            <a:ext cx="8305800" cy="5019675"/>
          </a:xfrm>
        </p:spPr>
        <p:txBody>
          <a:bodyPr/>
          <a:lstStyle/>
          <a:p>
            <a:pPr marL="169545" lvl="0" indent="-169545"/>
            <a:r>
              <a:rPr lang="en-US" i="0" dirty="0"/>
              <a:t>Report </a:t>
            </a:r>
            <a:r>
              <a:rPr lang="en-US" i="0" dirty="0" smtClean="0"/>
              <a:t>issue </a:t>
            </a:r>
            <a:r>
              <a:rPr lang="en-US" i="0" dirty="0"/>
              <a:t>to </a:t>
            </a:r>
            <a:r>
              <a:rPr lang="en-US" i="0" dirty="0" smtClean="0"/>
              <a:t>your </a:t>
            </a:r>
            <a:r>
              <a:rPr lang="en-US" i="0" dirty="0" smtClean="0">
                <a:solidFill>
                  <a:srgbClr val="002060"/>
                </a:solidFill>
              </a:rPr>
              <a:t>Hunt</a:t>
            </a:r>
            <a:r>
              <a:rPr lang="en-US" i="0" dirty="0" smtClean="0"/>
              <a:t> </a:t>
            </a:r>
            <a:r>
              <a:rPr lang="en-US" i="0" dirty="0"/>
              <a:t>P</a:t>
            </a:r>
            <a:r>
              <a:rPr lang="en-US" i="0" dirty="0" smtClean="0"/>
              <a:t>roperty Manager</a:t>
            </a:r>
          </a:p>
          <a:p>
            <a:pPr marL="169545" lvl="0" indent="-169545"/>
            <a:endParaRPr lang="en-US" i="0" dirty="0"/>
          </a:p>
          <a:p>
            <a:pPr marL="169545" lvl="0" indent="-169545"/>
            <a:r>
              <a:rPr lang="en-US" i="0" dirty="0"/>
              <a:t>If your issue is not resolved to your satisfaction, contact the Navy </a:t>
            </a:r>
            <a:r>
              <a:rPr lang="en-US" i="0" dirty="0" smtClean="0"/>
              <a:t>HSC</a:t>
            </a:r>
          </a:p>
          <a:p>
            <a:pPr marL="169545" lvl="0" indent="-169545"/>
            <a:endParaRPr lang="en-US" i="0" dirty="0"/>
          </a:p>
          <a:p>
            <a:pPr marL="169545" lvl="0" indent="-169545"/>
            <a:r>
              <a:rPr lang="en-US" i="0" dirty="0"/>
              <a:t>Counselors are available to help you communicate with </a:t>
            </a:r>
            <a:r>
              <a:rPr lang="en-US" i="0" dirty="0">
                <a:solidFill>
                  <a:srgbClr val="002060"/>
                </a:solidFill>
              </a:rPr>
              <a:t>the </a:t>
            </a:r>
            <a:r>
              <a:rPr lang="en-US" i="0" dirty="0" smtClean="0">
                <a:solidFill>
                  <a:srgbClr val="002060"/>
                </a:solidFill>
              </a:rPr>
              <a:t>Hunt Property Manager </a:t>
            </a:r>
            <a:r>
              <a:rPr lang="en-US" i="0" dirty="0" smtClean="0"/>
              <a:t>to </a:t>
            </a:r>
            <a:r>
              <a:rPr lang="en-US" i="0" dirty="0"/>
              <a:t>assist in finding a mutually agreed upon </a:t>
            </a:r>
            <a:r>
              <a:rPr lang="en-US" i="0" dirty="0" smtClean="0"/>
              <a:t>resolution</a:t>
            </a:r>
          </a:p>
          <a:p>
            <a:pPr marL="169545" lvl="0" indent="-169545"/>
            <a:endParaRPr lang="en-US" i="0" dirty="0"/>
          </a:p>
          <a:p>
            <a:pPr marL="169545" lvl="0" indent="-169545"/>
            <a:r>
              <a:rPr lang="en-US" i="0" dirty="0"/>
              <a:t>You can always contact your chain of command with your housing </a:t>
            </a:r>
            <a:r>
              <a:rPr lang="en-US" i="0" dirty="0" smtClean="0"/>
              <a:t>issues</a:t>
            </a:r>
          </a:p>
          <a:p>
            <a:pPr marL="169545" lvl="0" indent="-169545"/>
            <a:endParaRPr lang="en-US" i="0" dirty="0"/>
          </a:p>
          <a:p>
            <a:pPr marL="169545" indent="-169545"/>
            <a:r>
              <a:rPr lang="en-US" i="0" dirty="0"/>
              <a:t>The Navy HSC is the military tenant advocate for you and your family when any housing issues arise</a:t>
            </a:r>
          </a:p>
          <a:p>
            <a:pPr marL="0" indent="0">
              <a:buNone/>
            </a:pPr>
            <a:endParaRPr lang="en-US" i="0" dirty="0"/>
          </a:p>
          <a:p>
            <a:pPr marL="0" indent="0" algn="ctr">
              <a:buNone/>
            </a:pPr>
            <a:r>
              <a:rPr lang="en-US" i="0" dirty="0"/>
              <a:t>Additional </a:t>
            </a:r>
            <a:r>
              <a:rPr lang="en-US" i="0" dirty="0" smtClean="0"/>
              <a:t>Resources Include:</a:t>
            </a:r>
            <a:endParaRPr lang="en-US" i="0" dirty="0"/>
          </a:p>
          <a:p>
            <a:pPr marL="0" indent="0" algn="ctr">
              <a:buNone/>
            </a:pPr>
            <a:r>
              <a:rPr lang="en-US" i="0" dirty="0"/>
              <a:t> </a:t>
            </a:r>
            <a:r>
              <a:rPr lang="en-US" b="0" i="0" dirty="0"/>
              <a:t>Fleet &amp; Family Services (FFS), Region Legal Service Office (RLSO) and, in cases of health concerns, your Primary Care Physician</a:t>
            </a:r>
          </a:p>
          <a:p>
            <a:pPr marL="169545" indent="-169545"/>
            <a:endParaRPr lang="en-US" dirty="0"/>
          </a:p>
        </p:txBody>
      </p:sp>
      <p:sp>
        <p:nvSpPr>
          <p:cNvPr id="4" name="Slide Number Placeholder 3">
            <a:extLst>
              <a:ext uri="{FF2B5EF4-FFF2-40B4-BE49-F238E27FC236}">
                <a16:creationId xmlns:a16="http://schemas.microsoft.com/office/drawing/2014/main" id="{80E8A051-09FC-4FA8-ABA5-7017642D1529}"/>
              </a:ext>
            </a:extLst>
          </p:cNvPr>
          <p:cNvSpPr>
            <a:spLocks noGrp="1"/>
          </p:cNvSpPr>
          <p:nvPr>
            <p:ph type="sldNum" sz="quarter" idx="11"/>
          </p:nvPr>
        </p:nvSpPr>
        <p:spPr/>
        <p:txBody>
          <a:bodyPr/>
          <a:lstStyle/>
          <a:p>
            <a:pPr>
              <a:defRPr/>
            </a:pPr>
            <a:fld id="{F23198E8-5BF6-4909-B291-3F8D10BCBA03}" type="slidenum">
              <a:rPr lang="en-US" smtClean="0"/>
              <a:pPr>
                <a:defRPr/>
              </a:pPr>
              <a:t>32</a:t>
            </a:fld>
            <a:endParaRPr lang="en-US" dirty="0"/>
          </a:p>
        </p:txBody>
      </p:sp>
    </p:spTree>
    <p:extLst>
      <p:ext uri="{BB962C8B-B14F-4D97-AF65-F5344CB8AC3E}">
        <p14:creationId xmlns:p14="http://schemas.microsoft.com/office/powerpoint/2010/main" val="3182719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6060"/>
            <a:ext cx="7606990" cy="492443"/>
          </a:xfrm>
        </p:spPr>
        <p:txBody>
          <a:bodyPr/>
          <a:lstStyle/>
          <a:p>
            <a:r>
              <a:rPr lang="en-US" dirty="0"/>
              <a:t>HSC Issue Resolution Process </a:t>
            </a:r>
          </a:p>
        </p:txBody>
      </p:sp>
      <p:sp>
        <p:nvSpPr>
          <p:cNvPr id="4" name="Slide Number Placeholder 3"/>
          <p:cNvSpPr>
            <a:spLocks noGrp="1"/>
          </p:cNvSpPr>
          <p:nvPr>
            <p:ph type="sldNum" sz="quarter" idx="11"/>
          </p:nvPr>
        </p:nvSpPr>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570A6BD8-75C0-4196-9F77-623F5E73DBEE}" type="slidenum">
              <a:rPr kumimoji="0" lang="en-US" sz="18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0" fontAlgn="auto" latinLnBrk="0" hangingPunct="0">
                <a:lnSpc>
                  <a:spcPct val="100000"/>
                </a:lnSpc>
                <a:spcBef>
                  <a:spcPts val="0"/>
                </a:spcBef>
                <a:spcAft>
                  <a:spcPts val="0"/>
                </a:spcAft>
                <a:buClrTx/>
                <a:buSzTx/>
                <a:buFontTx/>
                <a:buNone/>
                <a:tabLst/>
                <a:defRPr/>
              </a:pPr>
              <a:t>33</a:t>
            </a:fld>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p:txBody>
      </p:sp>
      <p:sp>
        <p:nvSpPr>
          <p:cNvPr id="5" name="Rectangle 4">
            <a:extLst>
              <a:ext uri="{FF2B5EF4-FFF2-40B4-BE49-F238E27FC236}">
                <a16:creationId xmlns:a16="http://schemas.microsoft.com/office/drawing/2014/main" id="{B19B600C-4099-4F0C-B878-2DFEF39A1A78}"/>
              </a:ext>
            </a:extLst>
          </p:cNvPr>
          <p:cNvSpPr/>
          <p:nvPr/>
        </p:nvSpPr>
        <p:spPr>
          <a:xfrm>
            <a:off x="8001000" y="0"/>
            <a:ext cx="1165704"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B050"/>
                </a:solidFill>
                <a:effectLst/>
                <a:uLnTx/>
                <a:uFillTx/>
                <a:latin typeface="Arial"/>
                <a:ea typeface="+mn-ea"/>
                <a:cs typeface="Arial"/>
              </a:rPr>
              <a:t>UNCLASSIFIED</a:t>
            </a:r>
            <a:endParaRPr kumimoji="0" lang="en-US" sz="1050" b="0" i="0" u="none" strike="noStrike" kern="1200" cap="none" spc="0" normalizeH="0" baseline="0" noProof="0" dirty="0">
              <a:ln>
                <a:noFill/>
              </a:ln>
              <a:solidFill>
                <a:srgbClr val="000000"/>
              </a:solidFill>
              <a:effectLst/>
              <a:uLnTx/>
              <a:uFillTx/>
              <a:latin typeface="Arial"/>
              <a:ea typeface="+mn-ea"/>
              <a:cs typeface="Arial"/>
            </a:endParaRPr>
          </a:p>
        </p:txBody>
      </p:sp>
      <p:pic>
        <p:nvPicPr>
          <p:cNvPr id="3" name="Picture 2"/>
          <p:cNvPicPr>
            <a:picLocks noChangeAspect="1"/>
          </p:cNvPicPr>
          <p:nvPr/>
        </p:nvPicPr>
        <p:blipFill>
          <a:blip r:embed="rId3"/>
          <a:stretch>
            <a:fillRect/>
          </a:stretch>
        </p:blipFill>
        <p:spPr>
          <a:xfrm>
            <a:off x="2800403" y="1121793"/>
            <a:ext cx="3987384" cy="5184040"/>
          </a:xfrm>
          <a:prstGeom prst="rect">
            <a:avLst/>
          </a:prstGeom>
        </p:spPr>
      </p:pic>
    </p:spTree>
    <p:extLst>
      <p:ext uri="{BB962C8B-B14F-4D97-AF65-F5344CB8AC3E}">
        <p14:creationId xmlns:p14="http://schemas.microsoft.com/office/powerpoint/2010/main" val="2215806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F4545-BF97-4598-ABED-4F34381730AE}"/>
              </a:ext>
            </a:extLst>
          </p:cNvPr>
          <p:cNvSpPr>
            <a:spLocks noGrp="1"/>
          </p:cNvSpPr>
          <p:nvPr>
            <p:ph type="title"/>
          </p:nvPr>
        </p:nvSpPr>
        <p:spPr>
          <a:xfrm>
            <a:off x="982494" y="75708"/>
            <a:ext cx="7944812" cy="984885"/>
          </a:xfrm>
        </p:spPr>
        <p:txBody>
          <a:bodyPr/>
          <a:lstStyle/>
          <a:p>
            <a:r>
              <a:rPr lang="en-US" dirty="0" smtClean="0"/>
              <a:t>Dispute </a:t>
            </a:r>
            <a:r>
              <a:rPr lang="en-US" dirty="0"/>
              <a:t>Resolution </a:t>
            </a:r>
            <a:r>
              <a:rPr lang="en-US" dirty="0" smtClean="0"/>
              <a:t>Process for Tenants</a:t>
            </a:r>
            <a:endParaRPr lang="en-US" dirty="0"/>
          </a:p>
        </p:txBody>
      </p:sp>
      <p:sp>
        <p:nvSpPr>
          <p:cNvPr id="3" name="Content Placeholder 2">
            <a:extLst>
              <a:ext uri="{FF2B5EF4-FFF2-40B4-BE49-F238E27FC236}">
                <a16:creationId xmlns:a16="http://schemas.microsoft.com/office/drawing/2014/main" id="{B1F206BB-2DC6-4C74-A285-5EE8CBD8AB1D}"/>
              </a:ext>
            </a:extLst>
          </p:cNvPr>
          <p:cNvSpPr>
            <a:spLocks noGrp="1"/>
          </p:cNvSpPr>
          <p:nvPr>
            <p:ph sz="half" idx="1"/>
          </p:nvPr>
        </p:nvSpPr>
        <p:spPr>
          <a:xfrm>
            <a:off x="359508" y="1008544"/>
            <a:ext cx="8567798" cy="5673609"/>
          </a:xfrm>
        </p:spPr>
        <p:txBody>
          <a:bodyPr/>
          <a:lstStyle/>
          <a:p>
            <a:pPr marL="169545" indent="-169545">
              <a:spcBef>
                <a:spcPts val="800"/>
              </a:spcBef>
            </a:pPr>
            <a:r>
              <a:rPr lang="en-US" sz="1600" i="0" dirty="0">
                <a:solidFill>
                  <a:srgbClr val="44448F"/>
                </a:solidFill>
              </a:rPr>
              <a:t>As a tenant of PPV Military housing, you have the right to exercise the Formal Dispute Resolution Process and the right to have your rental payments held from Hunt pending a formal dispute process.</a:t>
            </a:r>
            <a:endParaRPr lang="en-US" sz="1700" i="0" dirty="0">
              <a:solidFill>
                <a:srgbClr val="44448F"/>
              </a:solidFill>
            </a:endParaRPr>
          </a:p>
          <a:p>
            <a:pPr marL="169545" indent="-169545">
              <a:spcBef>
                <a:spcPts val="600"/>
              </a:spcBef>
            </a:pPr>
            <a:r>
              <a:rPr lang="en-US" sz="1600" i="0" dirty="0">
                <a:solidFill>
                  <a:srgbClr val="44448F"/>
                </a:solidFill>
              </a:rPr>
              <a:t>Basics of the Formal Dispute Resolution Process include:</a:t>
            </a:r>
          </a:p>
          <a:p>
            <a:pPr marL="633730" lvl="1" indent="-285750">
              <a:spcBef>
                <a:spcPts val="600"/>
              </a:spcBef>
              <a:buFont typeface="Wingdings" panose="05000000000000000000" pitchFamily="2" charset="2"/>
              <a:buChar char="ü"/>
            </a:pPr>
            <a:r>
              <a:rPr lang="en-US" sz="1500" b="0" dirty="0">
                <a:solidFill>
                  <a:srgbClr val="44448F"/>
                </a:solidFill>
              </a:rPr>
              <a:t>You must first attempt issue resolution working directly with Hunt.  If unsuccessful, the Navy HSC is your next step in supporting and attempting issue resolution.</a:t>
            </a:r>
          </a:p>
          <a:p>
            <a:pPr marL="633730" lvl="1" indent="-285750">
              <a:spcBef>
                <a:spcPts val="600"/>
              </a:spcBef>
              <a:buFont typeface="Wingdings" panose="05000000000000000000" pitchFamily="2" charset="2"/>
              <a:buChar char="ü"/>
            </a:pPr>
            <a:r>
              <a:rPr lang="en-US" sz="1500" b="0" dirty="0">
                <a:solidFill>
                  <a:srgbClr val="44448F"/>
                </a:solidFill>
              </a:rPr>
              <a:t>If no resolution is reached, you may initiate the Formal Dispute Resolution Process by submitting a Dispute Resolution Form to the Navy HSC.</a:t>
            </a:r>
          </a:p>
          <a:p>
            <a:pPr marL="633730" lvl="1" indent="-285750">
              <a:spcBef>
                <a:spcPts val="600"/>
              </a:spcBef>
              <a:buFont typeface="Wingdings" panose="05000000000000000000" pitchFamily="2" charset="2"/>
              <a:buChar char="ü"/>
            </a:pPr>
            <a:r>
              <a:rPr lang="en-US" sz="1500" b="0" dirty="0">
                <a:solidFill>
                  <a:srgbClr val="44448F"/>
                </a:solidFill>
              </a:rPr>
              <a:t>An independent Dispute Resolution Investigator will investigate the formal dispute. To use the Dispute Resolution Process, you must allow Hunt, Navy HSC, and the Dispute Resolution Investigator into your home for inspection(s). The HSC will attempt to schedule at a convenient time for all parties.</a:t>
            </a:r>
          </a:p>
          <a:p>
            <a:pPr marL="633730" lvl="1" indent="-285750">
              <a:spcBef>
                <a:spcPts val="600"/>
              </a:spcBef>
              <a:buFont typeface="Wingdings" panose="05000000000000000000" pitchFamily="2" charset="2"/>
              <a:buChar char="ü"/>
            </a:pPr>
            <a:r>
              <a:rPr lang="en-US" sz="1500" b="0" dirty="0">
                <a:solidFill>
                  <a:srgbClr val="44448F"/>
                </a:solidFill>
                <a:ea typeface="+mn-lt"/>
                <a:cs typeface="+mn-lt"/>
              </a:rPr>
              <a:t>The tenant, Hunt, Navy HSC, and the Dispute Resolution Investigator will provide written recommendations for resolution of the dispute.</a:t>
            </a:r>
          </a:p>
          <a:p>
            <a:pPr marL="633730" lvl="1" indent="-285750">
              <a:spcBef>
                <a:spcPts val="800"/>
              </a:spcBef>
              <a:buFont typeface="Wingdings" panose="05000000000000000000" pitchFamily="2" charset="2"/>
              <a:buChar char="ü"/>
            </a:pPr>
            <a:r>
              <a:rPr lang="en-US" sz="1500" b="0" dirty="0">
                <a:solidFill>
                  <a:srgbClr val="44448F"/>
                </a:solidFill>
              </a:rPr>
              <a:t>The deciding authority, generally the Regional Commander, will make the final decision.</a:t>
            </a:r>
            <a:endParaRPr lang="en-US" sz="1500" b="0" i="0" dirty="0">
              <a:solidFill>
                <a:srgbClr val="44448F"/>
              </a:solidFill>
            </a:endParaRPr>
          </a:p>
          <a:p>
            <a:pPr marL="169545" indent="-169545">
              <a:spcBef>
                <a:spcPts val="600"/>
              </a:spcBef>
            </a:pPr>
            <a:r>
              <a:rPr lang="en-US" sz="1600" i="0" dirty="0">
                <a:solidFill>
                  <a:srgbClr val="44448F"/>
                </a:solidFill>
              </a:rPr>
              <a:t>The process is expected to take 30-60 days.</a:t>
            </a:r>
          </a:p>
          <a:p>
            <a:pPr marL="169545" indent="-169545">
              <a:spcBef>
                <a:spcPts val="600"/>
              </a:spcBef>
              <a:spcAft>
                <a:spcPts val="0"/>
              </a:spcAft>
            </a:pPr>
            <a:r>
              <a:rPr lang="en-US" sz="1600" i="0" dirty="0">
                <a:solidFill>
                  <a:srgbClr val="44448F"/>
                </a:solidFill>
              </a:rPr>
              <a:t>You can find the Dispute Resolution Form, as well as the full policy, online at </a:t>
            </a:r>
            <a:r>
              <a:rPr lang="en-US" sz="1600" b="0" u="sng" dirty="0" smtClean="0">
                <a:solidFill>
                  <a:srgbClr val="0070C0"/>
                </a:solidFill>
              </a:rPr>
              <a:t>whidbey.navylifepnw.com/housing</a:t>
            </a:r>
            <a:r>
              <a:rPr lang="en-US" sz="1600" b="0" dirty="0" smtClean="0">
                <a:solidFill>
                  <a:srgbClr val="44448F"/>
                </a:solidFill>
              </a:rPr>
              <a:t> </a:t>
            </a:r>
            <a:r>
              <a:rPr lang="en-US" sz="1600" dirty="0">
                <a:solidFill>
                  <a:srgbClr val="44448F"/>
                </a:solidFill>
              </a:rPr>
              <a:t>or email </a:t>
            </a:r>
            <a:r>
              <a:rPr lang="en-US" sz="1600" b="0" u="sng" dirty="0" smtClean="0">
                <a:solidFill>
                  <a:srgbClr val="0070C0"/>
                </a:solidFill>
              </a:rPr>
              <a:t>Whidbey_Housing@navy.mil</a:t>
            </a:r>
            <a:endParaRPr lang="en-US" sz="1600" b="0" u="sng" dirty="0">
              <a:solidFill>
                <a:srgbClr val="0070C0"/>
              </a:solidFill>
            </a:endParaRPr>
          </a:p>
        </p:txBody>
      </p:sp>
      <p:sp>
        <p:nvSpPr>
          <p:cNvPr id="4" name="Slide Number Placeholder 3">
            <a:extLst>
              <a:ext uri="{FF2B5EF4-FFF2-40B4-BE49-F238E27FC236}">
                <a16:creationId xmlns:a16="http://schemas.microsoft.com/office/drawing/2014/main" id="{80E8A051-09FC-4FA8-ABA5-7017642D1529}"/>
              </a:ext>
            </a:extLst>
          </p:cNvPr>
          <p:cNvSpPr>
            <a:spLocks noGrp="1"/>
          </p:cNvSpPr>
          <p:nvPr>
            <p:ph type="sldNum" sz="quarter" idx="11"/>
          </p:nvPr>
        </p:nvSpPr>
        <p:spPr/>
        <p:txBody>
          <a:bodyPr/>
          <a:lstStyle/>
          <a:p>
            <a:pPr>
              <a:defRPr/>
            </a:pPr>
            <a:fld id="{F23198E8-5BF6-4909-B291-3F8D10BCBA03}" type="slidenum">
              <a:rPr lang="en-US" smtClean="0"/>
              <a:pPr>
                <a:defRPr/>
              </a:pPr>
              <a:t>34</a:t>
            </a:fld>
            <a:endParaRPr lang="en-US" dirty="0"/>
          </a:p>
        </p:txBody>
      </p:sp>
    </p:spTree>
    <p:extLst>
      <p:ext uri="{BB962C8B-B14F-4D97-AF65-F5344CB8AC3E}">
        <p14:creationId xmlns:p14="http://schemas.microsoft.com/office/powerpoint/2010/main" val="42684522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9" y="226060"/>
            <a:ext cx="7685049" cy="492443"/>
          </a:xfrm>
        </p:spPr>
        <p:txBody>
          <a:bodyPr/>
          <a:lstStyle/>
          <a:p>
            <a:r>
              <a:rPr lang="en-US" dirty="0"/>
              <a:t>HSC Issue Resolution Process </a:t>
            </a:r>
          </a:p>
        </p:txBody>
      </p:sp>
      <p:sp>
        <p:nvSpPr>
          <p:cNvPr id="4" name="Slide Number Placeholder 3"/>
          <p:cNvSpPr>
            <a:spLocks noGrp="1"/>
          </p:cNvSpPr>
          <p:nvPr>
            <p:ph type="sldNum" sz="quarter" idx="11"/>
          </p:nvPr>
        </p:nvSpPr>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570A6BD8-75C0-4196-9F77-623F5E73DBEE}" type="slidenum">
              <a:rPr kumimoji="0" lang="en-US" sz="18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0" fontAlgn="auto" latinLnBrk="0" hangingPunct="0">
                <a:lnSpc>
                  <a:spcPct val="100000"/>
                </a:lnSpc>
                <a:spcBef>
                  <a:spcPts val="0"/>
                </a:spcBef>
                <a:spcAft>
                  <a:spcPts val="0"/>
                </a:spcAft>
                <a:buClrTx/>
                <a:buSzTx/>
                <a:buFontTx/>
                <a:buNone/>
                <a:tabLst/>
                <a:defRPr/>
              </a:pPr>
              <a:t>35</a:t>
            </a:fld>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p:txBody>
      </p:sp>
      <p:sp>
        <p:nvSpPr>
          <p:cNvPr id="5" name="Rectangle 4">
            <a:extLst>
              <a:ext uri="{FF2B5EF4-FFF2-40B4-BE49-F238E27FC236}">
                <a16:creationId xmlns:a16="http://schemas.microsoft.com/office/drawing/2014/main" id="{D499B3FF-61AD-44F1-A64C-39B8300BC11F}"/>
              </a:ext>
            </a:extLst>
          </p:cNvPr>
          <p:cNvSpPr/>
          <p:nvPr/>
        </p:nvSpPr>
        <p:spPr>
          <a:xfrm>
            <a:off x="8001000" y="0"/>
            <a:ext cx="1165704"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B050"/>
                </a:solidFill>
                <a:effectLst/>
                <a:uLnTx/>
                <a:uFillTx/>
                <a:latin typeface="Arial"/>
                <a:ea typeface="+mn-ea"/>
                <a:cs typeface="Arial"/>
              </a:rPr>
              <a:t>UNCLASSIFIED</a:t>
            </a:r>
            <a:endParaRPr kumimoji="0" lang="en-US" sz="1050" b="0" i="0" u="none" strike="noStrike" kern="1200" cap="none" spc="0" normalizeH="0" baseline="0" noProof="0" dirty="0">
              <a:ln>
                <a:noFill/>
              </a:ln>
              <a:solidFill>
                <a:srgbClr val="000000"/>
              </a:solidFill>
              <a:effectLst/>
              <a:uLnTx/>
              <a:uFillTx/>
              <a:latin typeface="Arial"/>
              <a:ea typeface="+mn-ea"/>
              <a:cs typeface="Arial"/>
            </a:endParaRPr>
          </a:p>
        </p:txBody>
      </p:sp>
      <p:sp>
        <p:nvSpPr>
          <p:cNvPr id="6" name="TextBox 5"/>
          <p:cNvSpPr txBox="1"/>
          <p:nvPr/>
        </p:nvSpPr>
        <p:spPr>
          <a:xfrm>
            <a:off x="4709267" y="1332050"/>
            <a:ext cx="4218039" cy="677108"/>
          </a:xfrm>
          <a:prstGeom prst="rect">
            <a:avLst/>
          </a:prstGeom>
          <a:noFill/>
        </p:spPr>
        <p:txBody>
          <a:bodyPr wrap="square" rtlCol="0">
            <a:spAutoFit/>
          </a:bodyPr>
          <a:lstStyle/>
          <a:p>
            <a:pPr algn="ctr"/>
            <a:r>
              <a:rPr lang="en-US" sz="2000" b="1" dirty="0" smtClean="0">
                <a:solidFill>
                  <a:srgbClr val="002060"/>
                </a:solidFill>
              </a:rPr>
              <a:t>Navy Region Legal Services NW</a:t>
            </a:r>
            <a:endParaRPr lang="en-US" sz="2000" b="1" dirty="0">
              <a:solidFill>
                <a:srgbClr val="002060"/>
              </a:solidFill>
            </a:endParaRPr>
          </a:p>
          <a:p>
            <a:endParaRPr lang="en-US" dirty="0"/>
          </a:p>
        </p:txBody>
      </p:sp>
      <p:sp>
        <p:nvSpPr>
          <p:cNvPr id="7" name="Rectangle 1"/>
          <p:cNvSpPr>
            <a:spLocks noChangeArrowheads="1"/>
          </p:cNvSpPr>
          <p:nvPr/>
        </p:nvSpPr>
        <p:spPr bwMode="auto">
          <a:xfrm>
            <a:off x="4875981" y="1796637"/>
            <a:ext cx="4111895"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2060"/>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1" i="0" u="none" strike="noStrike" cap="none" normalizeH="0" baseline="0" dirty="0" smtClean="0">
                <a:ln>
                  <a:noFill/>
                </a:ln>
                <a:solidFill>
                  <a:srgbClr val="002060"/>
                </a:solidFill>
                <a:effectLst/>
              </a:rPr>
              <a:t>RLSO NW Whidbey Island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1" i="0" u="none" strike="noStrike" cap="none" normalizeH="0" baseline="0" dirty="0" smtClean="0">
              <a:ln>
                <a:noFill/>
              </a:ln>
              <a:solidFill>
                <a:srgbClr val="002060"/>
              </a:solidFill>
              <a:effectLst/>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2060"/>
                </a:solidFill>
                <a:effectLst/>
              </a:rPr>
              <a:t>1045 W. Midway Street, Building 2739</a:t>
            </a:r>
          </a:p>
          <a:p>
            <a:pPr marL="457200" marR="0" lvl="1" indent="0" algn="l" defTabSz="914400" rtl="0" eaLnBrk="0" fontAlgn="base" latinLnBrk="0" hangingPunct="0">
              <a:lnSpc>
                <a:spcPct val="100000"/>
              </a:lnSpc>
              <a:spcBef>
                <a:spcPct val="0"/>
              </a:spcBef>
              <a:spcAft>
                <a:spcPct val="0"/>
              </a:spcAft>
              <a:buClrTx/>
              <a:buSzTx/>
              <a:buFontTx/>
              <a:buNone/>
              <a:tabLst/>
            </a:pPr>
            <a:r>
              <a:rPr lang="en-US" altLang="en-US" sz="1600" dirty="0" smtClean="0">
                <a:solidFill>
                  <a:srgbClr val="002060"/>
                </a:solidFill>
              </a:rPr>
              <a:t>Oak Harbor, WA 98278-1300</a:t>
            </a:r>
            <a:endParaRPr kumimoji="0" lang="en-US" altLang="en-US" sz="1600" b="0" i="0" u="none" strike="noStrike" cap="none" normalizeH="0" baseline="0" dirty="0" smtClean="0">
              <a:ln>
                <a:noFill/>
              </a:ln>
              <a:solidFill>
                <a:srgbClr val="002060"/>
              </a:solidFill>
              <a:effectLst/>
            </a:endParaRPr>
          </a:p>
          <a:p>
            <a:pPr marL="457200" marR="0" lvl="1" indent="0" algn="l" defTabSz="914400" rtl="0" eaLnBrk="0" fontAlgn="base" latinLnBrk="0" hangingPunct="0">
              <a:lnSpc>
                <a:spcPct val="100000"/>
              </a:lnSpc>
              <a:spcBef>
                <a:spcPct val="0"/>
              </a:spcBef>
              <a:spcAft>
                <a:spcPct val="0"/>
              </a:spcAft>
              <a:buClrTx/>
              <a:buSzTx/>
              <a:buFontTx/>
              <a:buNone/>
              <a:tabLst/>
            </a:pPr>
            <a:r>
              <a:rPr lang="en-US" altLang="en-US" sz="1600" dirty="0" smtClean="0">
                <a:solidFill>
                  <a:srgbClr val="002060"/>
                </a:solidFill>
              </a:rPr>
              <a:t>(</a:t>
            </a:r>
            <a:r>
              <a:rPr lang="en-US" altLang="en-US" sz="1600" dirty="0">
                <a:solidFill>
                  <a:srgbClr val="002060"/>
                </a:solidFill>
              </a:rPr>
              <a:t>360) 257-2126/27</a:t>
            </a:r>
          </a:p>
          <a:p>
            <a:pPr lvl="1" eaLnBrk="0" fontAlgn="base" hangingPunct="0">
              <a:spcBef>
                <a:spcPct val="0"/>
              </a:spcBef>
              <a:spcAft>
                <a:spcPct val="0"/>
              </a:spcAft>
            </a:pPr>
            <a:r>
              <a:rPr lang="en-US" altLang="en-US" sz="1600" dirty="0">
                <a:solidFill>
                  <a:srgbClr val="002060"/>
                </a:solidFill>
              </a:rPr>
              <a:t>DSN: 820-2126/27</a:t>
            </a:r>
          </a:p>
          <a:p>
            <a:pPr marL="457200" marR="0" lvl="1"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2"/>
          <p:cNvSpPr>
            <a:spLocks noChangeArrowheads="1"/>
          </p:cNvSpPr>
          <p:nvPr/>
        </p:nvSpPr>
        <p:spPr bwMode="auto">
          <a:xfrm>
            <a:off x="5117556" y="3793783"/>
            <a:ext cx="184731"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p:nvPr/>
        </p:nvSpPr>
        <p:spPr>
          <a:xfrm>
            <a:off x="4938728" y="3820597"/>
            <a:ext cx="3651365" cy="1107996"/>
          </a:xfrm>
          <a:prstGeom prst="rect">
            <a:avLst/>
          </a:prstGeom>
        </p:spPr>
        <p:txBody>
          <a:bodyPr wrap="square">
            <a:spAutoFit/>
          </a:bodyPr>
          <a:lstStyle/>
          <a:p>
            <a:pPr marL="285750" indent="-285750">
              <a:buFont typeface="Arial" panose="020B0604020202020204" pitchFamily="34" charset="0"/>
              <a:buChar char="•"/>
            </a:pPr>
            <a:r>
              <a:rPr lang="en-US" b="1" dirty="0" smtClean="0">
                <a:solidFill>
                  <a:srgbClr val="002060"/>
                </a:solidFill>
              </a:rPr>
              <a:t>Website: </a:t>
            </a:r>
          </a:p>
          <a:p>
            <a:endParaRPr lang="en-US" sz="1600" b="1" dirty="0">
              <a:solidFill>
                <a:srgbClr val="1B1B76"/>
              </a:solidFill>
            </a:endParaRPr>
          </a:p>
          <a:p>
            <a:r>
              <a:rPr lang="en-US" sz="1600" u="sng" dirty="0" smtClean="0">
                <a:solidFill>
                  <a:srgbClr val="1B1B76"/>
                </a:solidFill>
              </a:rPr>
              <a:t>https</a:t>
            </a:r>
            <a:r>
              <a:rPr lang="en-US" sz="1600" u="sng" dirty="0">
                <a:solidFill>
                  <a:srgbClr val="1B1B76"/>
                </a:solidFill>
              </a:rPr>
              <a:t>://www.jag.navy.mil/legal_services/rlso/rlso_northwest.htm</a:t>
            </a:r>
          </a:p>
        </p:txBody>
      </p:sp>
      <p:pic>
        <p:nvPicPr>
          <p:cNvPr id="10" name="43066DEF-AF7F-4855-8973-9D6CC3436367" descr="page21image360496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11" y="1304289"/>
            <a:ext cx="4308986" cy="473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51061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2FF11-5256-4529-B3E8-C4CC3451A63B}"/>
              </a:ext>
            </a:extLst>
          </p:cNvPr>
          <p:cNvSpPr>
            <a:spLocks noGrp="1"/>
          </p:cNvSpPr>
          <p:nvPr>
            <p:ph type="title"/>
          </p:nvPr>
        </p:nvSpPr>
        <p:spPr>
          <a:xfrm>
            <a:off x="914400" y="403681"/>
            <a:ext cx="7772400" cy="430887"/>
          </a:xfrm>
        </p:spPr>
        <p:txBody>
          <a:bodyPr/>
          <a:lstStyle/>
          <a:p>
            <a:r>
              <a:rPr lang="en-US" dirty="0"/>
              <a:t>Connect with Navy Housing</a:t>
            </a:r>
          </a:p>
        </p:txBody>
      </p:sp>
      <p:sp>
        <p:nvSpPr>
          <p:cNvPr id="3" name="Content Placeholder 2">
            <a:extLst>
              <a:ext uri="{FF2B5EF4-FFF2-40B4-BE49-F238E27FC236}">
                <a16:creationId xmlns:a16="http://schemas.microsoft.com/office/drawing/2014/main" id="{1ED50BF7-7415-4C03-9274-5B7EC2338579}"/>
              </a:ext>
            </a:extLst>
          </p:cNvPr>
          <p:cNvSpPr>
            <a:spLocks noGrp="1"/>
          </p:cNvSpPr>
          <p:nvPr>
            <p:ph sz="half" idx="1"/>
          </p:nvPr>
        </p:nvSpPr>
        <p:spPr>
          <a:xfrm>
            <a:off x="647700" y="1172091"/>
            <a:ext cx="8305800" cy="5019675"/>
          </a:xfrm>
        </p:spPr>
        <p:txBody>
          <a:bodyPr/>
          <a:lstStyle/>
          <a:p>
            <a:pPr marL="0" indent="0" algn="ctr">
              <a:buNone/>
            </a:pPr>
            <a:r>
              <a:rPr lang="en-US" dirty="0"/>
              <a:t>Find your local Navy Housing Service Center (HSC)</a:t>
            </a:r>
          </a:p>
          <a:p>
            <a:pPr marL="0" indent="0">
              <a:buNone/>
            </a:pPr>
            <a:endParaRPr lang="en-US" sz="1000" dirty="0"/>
          </a:p>
          <a:p>
            <a:pPr marL="339725" lvl="1" indent="0" algn="ctr">
              <a:buNone/>
            </a:pPr>
            <a:r>
              <a:rPr lang="en-US" dirty="0" smtClean="0">
                <a:solidFill>
                  <a:srgbClr val="002060"/>
                </a:solidFill>
              </a:rPr>
              <a:t> Nor’Wester </a:t>
            </a:r>
            <a:r>
              <a:rPr lang="en-US" dirty="0">
                <a:solidFill>
                  <a:srgbClr val="002060"/>
                </a:solidFill>
              </a:rPr>
              <a:t>3675 W. Lexington Street, Bldg. </a:t>
            </a:r>
            <a:r>
              <a:rPr lang="en-US" dirty="0" smtClean="0">
                <a:solidFill>
                  <a:srgbClr val="002060"/>
                </a:solidFill>
              </a:rPr>
              <a:t>2556</a:t>
            </a:r>
          </a:p>
          <a:p>
            <a:pPr marL="339725" lvl="1" indent="0" algn="ctr">
              <a:buNone/>
            </a:pPr>
            <a:r>
              <a:rPr lang="en-US" dirty="0" smtClean="0">
                <a:solidFill>
                  <a:srgbClr val="002060"/>
                </a:solidFill>
              </a:rPr>
              <a:t>Oak </a:t>
            </a:r>
            <a:r>
              <a:rPr lang="en-US" dirty="0">
                <a:solidFill>
                  <a:srgbClr val="002060"/>
                </a:solidFill>
              </a:rPr>
              <a:t>Harbor, WA 98278 </a:t>
            </a:r>
          </a:p>
          <a:p>
            <a:pPr marL="339725" lvl="1" indent="0" algn="ctr">
              <a:buNone/>
            </a:pPr>
            <a:r>
              <a:rPr lang="en-US" dirty="0" smtClean="0">
                <a:solidFill>
                  <a:srgbClr val="002060"/>
                </a:solidFill>
              </a:rPr>
              <a:t>360-257-3331</a:t>
            </a:r>
            <a:endParaRPr lang="en-US" b="0" i="0" dirty="0">
              <a:solidFill>
                <a:srgbClr val="002060"/>
              </a:solidFill>
            </a:endParaRPr>
          </a:p>
          <a:p>
            <a:pPr lvl="1"/>
            <a:endParaRPr lang="en-US" dirty="0">
              <a:solidFill>
                <a:srgbClr val="FF0000"/>
              </a:solidFill>
            </a:endParaRPr>
          </a:p>
          <a:p>
            <a:pPr lvl="1"/>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343DEB1-28FE-4B2C-B2BE-82F0D6DD3E38}"/>
              </a:ext>
            </a:extLst>
          </p:cNvPr>
          <p:cNvSpPr>
            <a:spLocks noGrp="1"/>
          </p:cNvSpPr>
          <p:nvPr>
            <p:ph type="sldNum" sz="quarter" idx="11"/>
          </p:nvPr>
        </p:nvSpPr>
        <p:spPr/>
        <p:txBody>
          <a:bodyPr/>
          <a:lstStyle/>
          <a:p>
            <a:pPr>
              <a:defRPr/>
            </a:pPr>
            <a:fld id="{F23198E8-5BF6-4909-B291-3F8D10BCBA03}" type="slidenum">
              <a:rPr lang="en-US" smtClean="0"/>
              <a:pPr>
                <a:defRPr/>
              </a:pPr>
              <a:t>36</a:t>
            </a:fld>
            <a:endParaRPr lang="en-US" dirty="0"/>
          </a:p>
        </p:txBody>
      </p:sp>
      <p:grpSp>
        <p:nvGrpSpPr>
          <p:cNvPr id="14" name="Group 13">
            <a:extLst>
              <a:ext uri="{FF2B5EF4-FFF2-40B4-BE49-F238E27FC236}">
                <a16:creationId xmlns:a16="http://schemas.microsoft.com/office/drawing/2014/main" id="{59B405A0-04E3-49BB-9B7D-C4F22C65D976}"/>
              </a:ext>
            </a:extLst>
          </p:cNvPr>
          <p:cNvGrpSpPr/>
          <p:nvPr/>
        </p:nvGrpSpPr>
        <p:grpSpPr>
          <a:xfrm>
            <a:off x="1367759" y="2804123"/>
            <a:ext cx="7468880" cy="2510049"/>
            <a:chOff x="1521993" y="2564692"/>
            <a:chExt cx="6487965" cy="2510049"/>
          </a:xfrm>
        </p:grpSpPr>
        <p:pic>
          <p:nvPicPr>
            <p:cNvPr id="5" name="Picture 2" descr="http://3.bp.blogspot.com/-KNqO9JuXUN8/Ti2b1LHRquI/AAAAAAAAAIU/L6k8Wlzxj9k/s1600/logo_facebook.png">
              <a:extLst>
                <a:ext uri="{FF2B5EF4-FFF2-40B4-BE49-F238E27FC236}">
                  <a16:creationId xmlns:a16="http://schemas.microsoft.com/office/drawing/2014/main" id="{26F07F5F-5CEF-47F4-A959-E0B318473CEC}"/>
                </a:ext>
              </a:extLst>
            </p:cNvPr>
            <p:cNvPicPr>
              <a:picLocks noChangeAspect="1" noChangeArrowheads="1"/>
            </p:cNvPicPr>
            <p:nvPr/>
          </p:nvPicPr>
          <p:blipFill>
            <a:blip r:embed="rId3" cstate="print"/>
            <a:srcRect/>
            <a:stretch>
              <a:fillRect/>
            </a:stretch>
          </p:blipFill>
          <p:spPr bwMode="auto">
            <a:xfrm>
              <a:off x="1688030" y="2564692"/>
              <a:ext cx="609600" cy="508000"/>
            </a:xfrm>
            <a:prstGeom prst="rect">
              <a:avLst/>
            </a:prstGeom>
            <a:noFill/>
          </p:spPr>
        </p:pic>
        <p:pic>
          <p:nvPicPr>
            <p:cNvPr id="6" name="Picture 2" descr="http://netrightdaily.com/wp-content/uploads/2012/04/Twitter.png">
              <a:extLst>
                <a:ext uri="{FF2B5EF4-FFF2-40B4-BE49-F238E27FC236}">
                  <a16:creationId xmlns:a16="http://schemas.microsoft.com/office/drawing/2014/main" id="{2114B5CE-FA3B-4D23-8494-F7175DB1E810}"/>
                </a:ext>
              </a:extLst>
            </p:cNvPr>
            <p:cNvPicPr>
              <a:picLocks noChangeAspect="1" noChangeArrowheads="1"/>
            </p:cNvPicPr>
            <p:nvPr/>
          </p:nvPicPr>
          <p:blipFill>
            <a:blip r:embed="rId4" cstate="print"/>
            <a:srcRect/>
            <a:stretch>
              <a:fillRect/>
            </a:stretch>
          </p:blipFill>
          <p:spPr bwMode="auto">
            <a:xfrm>
              <a:off x="1696050" y="3212237"/>
              <a:ext cx="609600" cy="576649"/>
            </a:xfrm>
            <a:prstGeom prst="rect">
              <a:avLst/>
            </a:prstGeom>
            <a:noFill/>
          </p:spPr>
        </p:pic>
        <p:pic>
          <p:nvPicPr>
            <p:cNvPr id="7" name="Picture 2" descr="http://business.pinterest.com/wp-content/uploads/2012/11/pinterest_badge_red.png">
              <a:extLst>
                <a:ext uri="{FF2B5EF4-FFF2-40B4-BE49-F238E27FC236}">
                  <a16:creationId xmlns:a16="http://schemas.microsoft.com/office/drawing/2014/main" id="{B1EA3738-B48E-47A5-9458-B342F106EA73}"/>
                </a:ext>
              </a:extLst>
            </p:cNvPr>
            <p:cNvPicPr>
              <a:picLocks noChangeAspect="1" noChangeArrowheads="1"/>
            </p:cNvPicPr>
            <p:nvPr/>
          </p:nvPicPr>
          <p:blipFill>
            <a:blip r:embed="rId5" cstate="print"/>
            <a:srcRect/>
            <a:stretch>
              <a:fillRect/>
            </a:stretch>
          </p:blipFill>
          <p:spPr bwMode="auto">
            <a:xfrm>
              <a:off x="1521993" y="3816739"/>
              <a:ext cx="957713" cy="798094"/>
            </a:xfrm>
            <a:prstGeom prst="rect">
              <a:avLst/>
            </a:prstGeom>
            <a:noFill/>
          </p:spPr>
        </p:pic>
        <p:pic>
          <p:nvPicPr>
            <p:cNvPr id="10" name="Picture 9" descr="A close up of a sign&#10;&#10;Description automatically generated">
              <a:extLst>
                <a:ext uri="{FF2B5EF4-FFF2-40B4-BE49-F238E27FC236}">
                  <a16:creationId xmlns:a16="http://schemas.microsoft.com/office/drawing/2014/main" id="{6B7AAB67-8ACF-4812-938C-B1CF28FA0B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6050" y="4656542"/>
              <a:ext cx="601580" cy="418199"/>
            </a:xfrm>
            <a:prstGeom prst="rect">
              <a:avLst/>
            </a:prstGeom>
          </p:spPr>
        </p:pic>
        <p:sp>
          <p:nvSpPr>
            <p:cNvPr id="13" name="TextBox 12">
              <a:extLst>
                <a:ext uri="{FF2B5EF4-FFF2-40B4-BE49-F238E27FC236}">
                  <a16:creationId xmlns:a16="http://schemas.microsoft.com/office/drawing/2014/main" id="{89F6AB76-BB92-4BB9-8E24-ECCED3DD3748}"/>
                </a:ext>
              </a:extLst>
            </p:cNvPr>
            <p:cNvSpPr txBox="1"/>
            <p:nvPr/>
          </p:nvSpPr>
          <p:spPr>
            <a:xfrm>
              <a:off x="2479706" y="2647188"/>
              <a:ext cx="5530252" cy="2339102"/>
            </a:xfrm>
            <a:prstGeom prst="rect">
              <a:avLst/>
            </a:prstGeom>
            <a:noFill/>
          </p:spPr>
          <p:txBody>
            <a:bodyPr wrap="square" rtlCol="0">
              <a:spAutoFit/>
            </a:bodyPr>
            <a:lstStyle/>
            <a:p>
              <a:r>
                <a:rPr lang="en-US" b="1" u="sng" dirty="0" smtClean="0">
                  <a:solidFill>
                    <a:srgbClr val="002060"/>
                  </a:solidFill>
                  <a:hlinkClick r:id="rId7"/>
                </a:rPr>
                <a:t>www.facebook.com/Navylife</a:t>
              </a:r>
              <a:r>
                <a:rPr lang="en-US" b="1" u="sng" dirty="0" smtClean="0">
                  <a:solidFill>
                    <a:srgbClr val="002060"/>
                  </a:solidFill>
                </a:rPr>
                <a:t> NAS Whidbey Island</a:t>
              </a:r>
              <a:endParaRPr lang="en-US" b="1" u="sng" dirty="0">
                <a:solidFill>
                  <a:srgbClr val="002060"/>
                </a:solidFill>
              </a:endParaRPr>
            </a:p>
            <a:p>
              <a:endParaRPr lang="en-US" b="1" dirty="0">
                <a:solidFill>
                  <a:srgbClr val="002060"/>
                </a:solidFill>
              </a:endParaRPr>
            </a:p>
            <a:p>
              <a:r>
                <a:rPr lang="en-US" b="1" u="sng" dirty="0" smtClean="0">
                  <a:solidFill>
                    <a:srgbClr val="002060"/>
                  </a:solidFill>
                </a:rPr>
                <a:t>@</a:t>
              </a:r>
              <a:r>
                <a:rPr lang="en-US" b="1" u="sng" dirty="0">
                  <a:solidFill>
                    <a:srgbClr val="002060"/>
                  </a:solidFill>
                </a:rPr>
                <a:t>navylifepnw</a:t>
              </a:r>
            </a:p>
            <a:p>
              <a:endParaRPr lang="en-US" b="1" dirty="0" smtClean="0">
                <a:solidFill>
                  <a:srgbClr val="002060"/>
                </a:solidFill>
              </a:endParaRPr>
            </a:p>
            <a:p>
              <a:endParaRPr lang="en-US" sz="1000" b="1" dirty="0">
                <a:solidFill>
                  <a:srgbClr val="002060"/>
                </a:solidFill>
              </a:endParaRPr>
            </a:p>
            <a:p>
              <a:r>
                <a:rPr lang="en-US" b="1" dirty="0" smtClean="0">
                  <a:solidFill>
                    <a:srgbClr val="002060"/>
                  </a:solidFill>
                  <a:hlinkClick r:id="rId8"/>
                </a:rPr>
                <a:t>www.pinterest.com/NavyHousing</a:t>
              </a:r>
              <a:endParaRPr lang="en-US" b="1" dirty="0">
                <a:solidFill>
                  <a:srgbClr val="002060"/>
                </a:solidFill>
              </a:endParaRPr>
            </a:p>
            <a:p>
              <a:endParaRPr lang="en-US" sz="1000" b="1" dirty="0">
                <a:solidFill>
                  <a:srgbClr val="002060"/>
                </a:solidFill>
              </a:endParaRPr>
            </a:p>
            <a:p>
              <a:endParaRPr lang="en-US" b="1" dirty="0">
                <a:solidFill>
                  <a:srgbClr val="002060"/>
                </a:solidFill>
              </a:endParaRPr>
            </a:p>
            <a:p>
              <a:r>
                <a:rPr lang="en-US" b="1" dirty="0">
                  <a:solidFill>
                    <a:srgbClr val="002060"/>
                  </a:solidFill>
                  <a:hlinkClick r:id="rId9"/>
                </a:rPr>
                <a:t>www.YouTube.com/NavyHousing</a:t>
              </a:r>
              <a:r>
                <a:rPr lang="en-US" b="1" dirty="0">
                  <a:solidFill>
                    <a:srgbClr val="002060"/>
                  </a:solidFill>
                </a:rPr>
                <a:t> </a:t>
              </a:r>
            </a:p>
          </p:txBody>
        </p:sp>
      </p:grpSp>
      <p:sp>
        <p:nvSpPr>
          <p:cNvPr id="15" name="TextBox 14">
            <a:extLst>
              <a:ext uri="{FF2B5EF4-FFF2-40B4-BE49-F238E27FC236}">
                <a16:creationId xmlns:a16="http://schemas.microsoft.com/office/drawing/2014/main" id="{1421DC0F-3CB6-4DDD-BCEE-4679491DDD13}"/>
              </a:ext>
            </a:extLst>
          </p:cNvPr>
          <p:cNvSpPr txBox="1"/>
          <p:nvPr/>
        </p:nvSpPr>
        <p:spPr>
          <a:xfrm>
            <a:off x="-246942" y="5704790"/>
            <a:ext cx="9021055" cy="338554"/>
          </a:xfrm>
          <a:prstGeom prst="rect">
            <a:avLst/>
          </a:prstGeom>
          <a:noFill/>
        </p:spPr>
        <p:txBody>
          <a:bodyPr wrap="square" rtlCol="0">
            <a:spAutoFit/>
          </a:bodyPr>
          <a:lstStyle/>
          <a:p>
            <a:pPr marL="339725" lvl="1" algn="r"/>
            <a:r>
              <a:rPr lang="en-US" sz="1600" b="1" dirty="0">
                <a:solidFill>
                  <a:srgbClr val="000066"/>
                </a:solidFill>
              </a:rPr>
              <a:t>Visit: </a:t>
            </a:r>
            <a:r>
              <a:rPr lang="en-US" sz="1600" dirty="0">
                <a:solidFill>
                  <a:srgbClr val="002060"/>
                </a:solidFill>
              </a:rPr>
              <a:t> </a:t>
            </a:r>
            <a:r>
              <a:rPr lang="en-US" sz="1600" u="sng" dirty="0" smtClean="0">
                <a:solidFill>
                  <a:schemeClr val="accent1">
                    <a:lumMod val="40000"/>
                    <a:lumOff val="60000"/>
                  </a:schemeClr>
                </a:solidFill>
              </a:rPr>
              <a:t>whidbey.navylifepnw.com/housing</a:t>
            </a:r>
            <a:r>
              <a:rPr lang="en-US" sz="1600" dirty="0" smtClean="0">
                <a:solidFill>
                  <a:schemeClr val="accent1">
                    <a:lumMod val="40000"/>
                    <a:lumOff val="60000"/>
                  </a:schemeClr>
                </a:solidFill>
              </a:rPr>
              <a:t>    </a:t>
            </a:r>
            <a:r>
              <a:rPr lang="en-US" sz="1600" dirty="0" smtClean="0">
                <a:solidFill>
                  <a:srgbClr val="002060"/>
                </a:solidFill>
              </a:rPr>
              <a:t>            </a:t>
            </a:r>
            <a:r>
              <a:rPr lang="en-US" sz="1600" b="1" dirty="0" smtClean="0">
                <a:solidFill>
                  <a:srgbClr val="000066"/>
                </a:solidFill>
              </a:rPr>
              <a:t>Email: </a:t>
            </a:r>
            <a:r>
              <a:rPr lang="en-US" sz="1600" dirty="0">
                <a:solidFill>
                  <a:srgbClr val="002060"/>
                </a:solidFill>
              </a:rPr>
              <a:t> </a:t>
            </a:r>
            <a:r>
              <a:rPr lang="en-US" sz="1600" dirty="0" smtClean="0">
                <a:solidFill>
                  <a:srgbClr val="0070C0"/>
                </a:solidFill>
              </a:rPr>
              <a:t>Whidbey_Housing@navy.mil</a:t>
            </a:r>
            <a:r>
              <a:rPr lang="en-US" sz="1600" dirty="0" smtClean="0">
                <a:solidFill>
                  <a:srgbClr val="002060"/>
                </a:solidFill>
              </a:rPr>
              <a:t>                                            </a:t>
            </a:r>
            <a:endParaRPr lang="en-US" sz="1600" dirty="0">
              <a:solidFill>
                <a:srgbClr val="002060"/>
              </a:solidFill>
            </a:endParaRPr>
          </a:p>
        </p:txBody>
      </p:sp>
    </p:spTree>
    <p:extLst>
      <p:ext uri="{BB962C8B-B14F-4D97-AF65-F5344CB8AC3E}">
        <p14:creationId xmlns:p14="http://schemas.microsoft.com/office/powerpoint/2010/main" val="3155691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64740-EF97-4DB7-8C38-1E8818C8FD50}"/>
              </a:ext>
            </a:extLst>
          </p:cNvPr>
          <p:cNvSpPr>
            <a:spLocks noGrp="1"/>
          </p:cNvSpPr>
          <p:nvPr>
            <p:ph type="title"/>
          </p:nvPr>
        </p:nvSpPr>
        <p:spPr>
          <a:xfrm>
            <a:off x="1143000" y="27276"/>
            <a:ext cx="7772400" cy="861774"/>
          </a:xfrm>
        </p:spPr>
        <p:txBody>
          <a:bodyPr/>
          <a:lstStyle/>
          <a:p>
            <a:r>
              <a:rPr lang="en-US" dirty="0" smtClean="0">
                <a:solidFill>
                  <a:srgbClr val="002060"/>
                </a:solidFill>
              </a:rPr>
              <a:t>NAS Whidbey Island</a:t>
            </a:r>
            <a:r>
              <a:rPr lang="en-US" dirty="0">
                <a:solidFill>
                  <a:srgbClr val="002060"/>
                </a:solidFill>
              </a:rPr>
              <a:t/>
            </a:r>
            <a:br>
              <a:rPr lang="en-US" dirty="0">
                <a:solidFill>
                  <a:srgbClr val="002060"/>
                </a:solidFill>
              </a:rPr>
            </a:br>
            <a:r>
              <a:rPr lang="en-US" dirty="0">
                <a:solidFill>
                  <a:srgbClr val="002060"/>
                </a:solidFill>
              </a:rPr>
              <a:t>Housing Service </a:t>
            </a:r>
            <a:r>
              <a:rPr lang="en-US" dirty="0" smtClean="0">
                <a:solidFill>
                  <a:srgbClr val="002060"/>
                </a:solidFill>
              </a:rPr>
              <a:t>Center (HSC)</a:t>
            </a:r>
            <a:endParaRPr lang="en-US" dirty="0">
              <a:solidFill>
                <a:srgbClr val="002060"/>
              </a:solidFill>
            </a:endParaRPr>
          </a:p>
        </p:txBody>
      </p:sp>
      <p:sp>
        <p:nvSpPr>
          <p:cNvPr id="3" name="Content Placeholder 2">
            <a:extLst>
              <a:ext uri="{FF2B5EF4-FFF2-40B4-BE49-F238E27FC236}">
                <a16:creationId xmlns:a16="http://schemas.microsoft.com/office/drawing/2014/main" id="{F38C191D-396C-417A-AF6C-12D6D8B1B855}"/>
              </a:ext>
            </a:extLst>
          </p:cNvPr>
          <p:cNvSpPr>
            <a:spLocks noGrp="1"/>
          </p:cNvSpPr>
          <p:nvPr>
            <p:ph sz="half" idx="1"/>
          </p:nvPr>
        </p:nvSpPr>
        <p:spPr>
          <a:xfrm>
            <a:off x="164122" y="1219200"/>
            <a:ext cx="8916377" cy="5019675"/>
          </a:xfrm>
        </p:spPr>
        <p:txBody>
          <a:bodyPr/>
          <a:lstStyle/>
          <a:p>
            <a:pPr marL="169545" indent="-169545"/>
            <a:r>
              <a:rPr lang="en-US" i="0" dirty="0"/>
              <a:t>The Housing Service Center is available for</a:t>
            </a:r>
            <a:r>
              <a:rPr lang="en-US" i="0" dirty="0" smtClean="0"/>
              <a:t>:</a:t>
            </a:r>
          </a:p>
          <a:p>
            <a:pPr marL="169545" indent="-169545"/>
            <a:endParaRPr lang="en-US" i="0" dirty="0"/>
          </a:p>
          <a:p>
            <a:pPr lvl="1"/>
            <a:r>
              <a:rPr lang="en-US" sz="1700" b="0" i="0" dirty="0"/>
              <a:t>Home finding at this installation or your next duty station</a:t>
            </a:r>
          </a:p>
          <a:p>
            <a:pPr lvl="1"/>
            <a:r>
              <a:rPr lang="en-US" sz="1700" b="0" i="0" dirty="0"/>
              <a:t>Housing discrimination and Fair Housing complaints</a:t>
            </a:r>
          </a:p>
          <a:p>
            <a:pPr lvl="1"/>
            <a:r>
              <a:rPr lang="en-US" sz="1700" b="0" i="0" dirty="0"/>
              <a:t>Cost savings and relief programs</a:t>
            </a:r>
          </a:p>
          <a:p>
            <a:pPr lvl="1"/>
            <a:r>
              <a:rPr lang="en-US" sz="1700" b="0" i="0" dirty="0"/>
              <a:t>Housing questions and concerns</a:t>
            </a:r>
          </a:p>
          <a:p>
            <a:pPr lvl="1"/>
            <a:r>
              <a:rPr lang="en-US" sz="1700" b="0" i="0" dirty="0"/>
              <a:t>Home inspections for move-in, pre-move out, move-out, or for issue resolution</a:t>
            </a:r>
          </a:p>
          <a:p>
            <a:pPr lvl="1"/>
            <a:r>
              <a:rPr lang="en-US" sz="1700" b="0" i="0" dirty="0"/>
              <a:t>PPV Housing issue resolution</a:t>
            </a:r>
          </a:p>
          <a:p>
            <a:pPr lvl="1"/>
            <a:r>
              <a:rPr lang="en-US" sz="1700" b="0" i="0" dirty="0"/>
              <a:t>Whenever you need a Navy Advocate for housing </a:t>
            </a:r>
          </a:p>
          <a:p>
            <a:pPr lvl="1"/>
            <a:endParaRPr lang="en-US" i="0" dirty="0"/>
          </a:p>
          <a:p>
            <a:pPr marL="169545" indent="-169545"/>
            <a:r>
              <a:rPr lang="en-US" i="0" dirty="0"/>
              <a:t>HSC Contact Information</a:t>
            </a:r>
            <a:r>
              <a:rPr lang="en-US" i="0" dirty="0" smtClean="0"/>
              <a:t>:</a:t>
            </a:r>
          </a:p>
          <a:p>
            <a:pPr marL="169545" indent="-169545"/>
            <a:endParaRPr lang="en-US" i="0" dirty="0"/>
          </a:p>
          <a:p>
            <a:pPr lvl="1"/>
            <a:r>
              <a:rPr lang="en-US" sz="1600" i="0" dirty="0">
                <a:solidFill>
                  <a:srgbClr val="002060"/>
                </a:solidFill>
              </a:rPr>
              <a:t>Street Address: </a:t>
            </a:r>
            <a:r>
              <a:rPr lang="en-US" sz="1600" b="0" i="0" dirty="0" smtClean="0">
                <a:solidFill>
                  <a:srgbClr val="002060"/>
                </a:solidFill>
              </a:rPr>
              <a:t>Nor’Wester 3675 W. Lexington Street, Bldg. 2556, Oak Harbor, WA 98278 </a:t>
            </a:r>
          </a:p>
          <a:p>
            <a:pPr lvl="1"/>
            <a:r>
              <a:rPr lang="en-US" sz="1600" i="0" dirty="0" smtClean="0">
                <a:solidFill>
                  <a:srgbClr val="002060"/>
                </a:solidFill>
              </a:rPr>
              <a:t>Phone: </a:t>
            </a:r>
            <a:r>
              <a:rPr lang="en-US" sz="1600" b="0" i="0" dirty="0" smtClean="0">
                <a:solidFill>
                  <a:srgbClr val="002060"/>
                </a:solidFill>
              </a:rPr>
              <a:t>360-257-3331</a:t>
            </a:r>
            <a:endParaRPr lang="en-US" sz="1600" b="0" i="0" dirty="0">
              <a:solidFill>
                <a:srgbClr val="002060"/>
              </a:solidFill>
            </a:endParaRPr>
          </a:p>
          <a:p>
            <a:pPr lvl="1"/>
            <a:r>
              <a:rPr lang="en-US" sz="1600" i="0" dirty="0" smtClean="0">
                <a:solidFill>
                  <a:srgbClr val="002060"/>
                </a:solidFill>
              </a:rPr>
              <a:t>Websites:</a:t>
            </a:r>
            <a:r>
              <a:rPr lang="en-US" sz="1600" b="0" i="0" dirty="0" smtClean="0">
                <a:solidFill>
                  <a:srgbClr val="002060"/>
                </a:solidFill>
              </a:rPr>
              <a:t> </a:t>
            </a:r>
            <a:r>
              <a:rPr lang="en-US" sz="1600" i="0" u="sng" dirty="0" smtClean="0">
                <a:solidFill>
                  <a:schemeClr val="accent1">
                    <a:lumMod val="40000"/>
                    <a:lumOff val="60000"/>
                  </a:schemeClr>
                </a:solidFill>
              </a:rPr>
              <a:t>whidbey.navylifepnw.com/housing</a:t>
            </a:r>
            <a:r>
              <a:rPr lang="en-US" sz="1600" i="0" dirty="0" smtClean="0">
                <a:solidFill>
                  <a:schemeClr val="accent1">
                    <a:lumMod val="40000"/>
                    <a:lumOff val="60000"/>
                  </a:schemeClr>
                </a:solidFill>
              </a:rPr>
              <a:t> </a:t>
            </a:r>
          </a:p>
          <a:p>
            <a:pPr lvl="1"/>
            <a:r>
              <a:rPr lang="en-US" sz="1600" i="0" dirty="0" smtClean="0">
                <a:solidFill>
                  <a:srgbClr val="002060"/>
                </a:solidFill>
              </a:rPr>
              <a:t>Social Media</a:t>
            </a:r>
            <a:r>
              <a:rPr lang="en-US" sz="1600" b="0" i="0" dirty="0" smtClean="0">
                <a:solidFill>
                  <a:srgbClr val="002060"/>
                </a:solidFill>
              </a:rPr>
              <a:t>: Facebook: Navylife</a:t>
            </a:r>
            <a:r>
              <a:rPr lang="en-US" sz="1600" b="0" i="0" dirty="0">
                <a:solidFill>
                  <a:srgbClr val="002060"/>
                </a:solidFill>
              </a:rPr>
              <a:t> </a:t>
            </a:r>
            <a:r>
              <a:rPr lang="en-US" sz="1600" b="0" i="0" dirty="0" smtClean="0">
                <a:solidFill>
                  <a:srgbClr val="002060"/>
                </a:solidFill>
              </a:rPr>
              <a:t>NAS Whidbey Island and Instagram: @navylifepnw</a:t>
            </a:r>
          </a:p>
          <a:p>
            <a:pPr lvl="1"/>
            <a:r>
              <a:rPr lang="en-US" sz="1600" i="0" dirty="0" smtClean="0">
                <a:solidFill>
                  <a:srgbClr val="002060"/>
                </a:solidFill>
              </a:rPr>
              <a:t>Email: </a:t>
            </a:r>
            <a:r>
              <a:rPr lang="en-US" sz="1600" b="0" i="0" dirty="0" smtClean="0">
                <a:solidFill>
                  <a:srgbClr val="002060"/>
                </a:solidFill>
              </a:rPr>
              <a:t>Whidbey_Housing@navy.mil</a:t>
            </a:r>
            <a:endParaRPr lang="en-US" sz="1600" b="0" i="0" u="sng" dirty="0">
              <a:solidFill>
                <a:srgbClr val="002060"/>
              </a:solidFill>
            </a:endParaRPr>
          </a:p>
        </p:txBody>
      </p:sp>
      <p:sp>
        <p:nvSpPr>
          <p:cNvPr id="4" name="Slide Number Placeholder 3">
            <a:extLst>
              <a:ext uri="{FF2B5EF4-FFF2-40B4-BE49-F238E27FC236}">
                <a16:creationId xmlns:a16="http://schemas.microsoft.com/office/drawing/2014/main" id="{03DA7D50-AD99-4A1D-8226-D488CD985E29}"/>
              </a:ext>
            </a:extLst>
          </p:cNvPr>
          <p:cNvSpPr>
            <a:spLocks noGrp="1"/>
          </p:cNvSpPr>
          <p:nvPr>
            <p:ph type="sldNum" sz="quarter" idx="11"/>
          </p:nvPr>
        </p:nvSpPr>
        <p:spPr/>
        <p:txBody>
          <a:bodyPr/>
          <a:lstStyle/>
          <a:p>
            <a:pPr>
              <a:defRPr/>
            </a:pPr>
            <a:fld id="{F23198E8-5BF6-4909-B291-3F8D10BCBA03}" type="slidenum">
              <a:rPr lang="en-US" smtClean="0"/>
              <a:pPr>
                <a:defRPr/>
              </a:pPr>
              <a:t>4</a:t>
            </a:fld>
            <a:endParaRPr lang="en-US" dirty="0"/>
          </a:p>
        </p:txBody>
      </p:sp>
    </p:spTree>
    <p:extLst>
      <p:ext uri="{BB962C8B-B14F-4D97-AF65-F5344CB8AC3E}">
        <p14:creationId xmlns:p14="http://schemas.microsoft.com/office/powerpoint/2010/main" val="1934406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2F526-782D-42FC-A15D-1D5AF8F337D0}"/>
              </a:ext>
            </a:extLst>
          </p:cNvPr>
          <p:cNvSpPr>
            <a:spLocks noGrp="1"/>
          </p:cNvSpPr>
          <p:nvPr>
            <p:ph type="title"/>
          </p:nvPr>
        </p:nvSpPr>
        <p:spPr>
          <a:xfrm>
            <a:off x="1143000" y="27276"/>
            <a:ext cx="7772400" cy="861774"/>
          </a:xfrm>
        </p:spPr>
        <p:txBody>
          <a:bodyPr/>
          <a:lstStyle/>
          <a:p>
            <a:r>
              <a:rPr lang="en-US" dirty="0" smtClean="0">
                <a:solidFill>
                  <a:srgbClr val="002060"/>
                </a:solidFill>
              </a:rPr>
              <a:t>Hunt Military Communities at </a:t>
            </a:r>
            <a:br>
              <a:rPr lang="en-US" dirty="0" smtClean="0">
                <a:solidFill>
                  <a:srgbClr val="002060"/>
                </a:solidFill>
              </a:rPr>
            </a:br>
            <a:r>
              <a:rPr lang="en-US" dirty="0" smtClean="0">
                <a:solidFill>
                  <a:srgbClr val="002060"/>
                </a:solidFill>
              </a:rPr>
              <a:t>NAS Whidbey Island</a:t>
            </a:r>
            <a:endParaRPr lang="en-US" dirty="0">
              <a:solidFill>
                <a:srgbClr val="002060"/>
              </a:solidFill>
            </a:endParaRPr>
          </a:p>
        </p:txBody>
      </p:sp>
      <p:sp>
        <p:nvSpPr>
          <p:cNvPr id="3" name="Content Placeholder 2">
            <a:extLst>
              <a:ext uri="{FF2B5EF4-FFF2-40B4-BE49-F238E27FC236}">
                <a16:creationId xmlns:a16="http://schemas.microsoft.com/office/drawing/2014/main" id="{0A3B9F73-2812-4593-91E8-5B51B6B20DC7}"/>
              </a:ext>
            </a:extLst>
          </p:cNvPr>
          <p:cNvSpPr>
            <a:spLocks noGrp="1"/>
          </p:cNvSpPr>
          <p:nvPr>
            <p:ph sz="half" idx="1"/>
          </p:nvPr>
        </p:nvSpPr>
        <p:spPr>
          <a:xfrm>
            <a:off x="381000" y="1219200"/>
            <a:ext cx="8534400" cy="5019675"/>
          </a:xfrm>
        </p:spPr>
        <p:txBody>
          <a:bodyPr/>
          <a:lstStyle/>
          <a:p>
            <a:pPr marL="169545" indent="-169545"/>
            <a:r>
              <a:rPr lang="en-US" i="0" dirty="0"/>
              <a:t>Navy Privatized Housing is one of many choices </a:t>
            </a:r>
            <a:r>
              <a:rPr lang="en-US" i="0" dirty="0" smtClean="0"/>
              <a:t>Active Duty Service </a:t>
            </a:r>
            <a:r>
              <a:rPr lang="en-US" i="0" dirty="0"/>
              <a:t>Members have to meet their housing needs  </a:t>
            </a:r>
            <a:endParaRPr lang="en-US" i="0" dirty="0" smtClean="0"/>
          </a:p>
          <a:p>
            <a:pPr marL="169545" indent="-169545"/>
            <a:endParaRPr lang="en-US" i="0" dirty="0"/>
          </a:p>
          <a:p>
            <a:pPr marL="169545" indent="-169545"/>
            <a:r>
              <a:rPr lang="en-US" i="0" dirty="0">
                <a:ea typeface="+mn-lt"/>
                <a:cs typeface="+mn-lt"/>
              </a:rPr>
              <a:t>PPV provides benefits that are not typically offered in community rentals</a:t>
            </a:r>
            <a:endParaRPr lang="en-US" i="0" dirty="0"/>
          </a:p>
          <a:p>
            <a:pPr lvl="1"/>
            <a:r>
              <a:rPr lang="en-US" b="0" i="0" dirty="0">
                <a:ea typeface="+mn-lt"/>
                <a:cs typeface="+mn-lt"/>
              </a:rPr>
              <a:t>Rent cannot exceed BAH w/dependents rate </a:t>
            </a:r>
          </a:p>
          <a:p>
            <a:pPr lvl="1"/>
            <a:r>
              <a:rPr lang="en-US" b="0" i="0" dirty="0">
                <a:ea typeface="+mn-lt"/>
                <a:cs typeface="+mn-lt"/>
              </a:rPr>
              <a:t>No upfront costs including application fees</a:t>
            </a:r>
          </a:p>
          <a:p>
            <a:pPr lvl="1"/>
            <a:r>
              <a:rPr lang="en-US" b="0" i="0" dirty="0"/>
              <a:t>No credit history or salary </a:t>
            </a:r>
            <a:r>
              <a:rPr lang="en-US" b="0" i="0" dirty="0" smtClean="0"/>
              <a:t>requirements</a:t>
            </a:r>
          </a:p>
          <a:p>
            <a:pPr lvl="1"/>
            <a:endParaRPr lang="en-US" i="0" dirty="0"/>
          </a:p>
          <a:p>
            <a:pPr marL="169545" indent="-169545"/>
            <a:r>
              <a:rPr lang="en-US" i="0" dirty="0" smtClean="0">
                <a:solidFill>
                  <a:srgbClr val="002060"/>
                </a:solidFill>
              </a:rPr>
              <a:t>Other Amenities:</a:t>
            </a:r>
          </a:p>
          <a:p>
            <a:pPr marL="517207" lvl="1" indent="-169545"/>
            <a:r>
              <a:rPr lang="en-US" b="0" i="0" dirty="0" smtClean="0">
                <a:solidFill>
                  <a:srgbClr val="002060"/>
                </a:solidFill>
              </a:rPr>
              <a:t>Community Centers </a:t>
            </a:r>
          </a:p>
          <a:p>
            <a:pPr marL="517207" lvl="1" indent="-169545"/>
            <a:r>
              <a:rPr lang="en-US" b="0" i="0" dirty="0" smtClean="0">
                <a:solidFill>
                  <a:srgbClr val="002060"/>
                </a:solidFill>
              </a:rPr>
              <a:t>Work Out Facilities</a:t>
            </a:r>
          </a:p>
          <a:p>
            <a:pPr marL="517207" lvl="1" indent="-169545"/>
            <a:r>
              <a:rPr lang="en-US" b="0" i="0" dirty="0" smtClean="0">
                <a:solidFill>
                  <a:srgbClr val="002060"/>
                </a:solidFill>
              </a:rPr>
              <a:t>Playground Areas</a:t>
            </a:r>
          </a:p>
          <a:p>
            <a:pPr marL="517207" lvl="1" indent="-169545"/>
            <a:r>
              <a:rPr lang="en-US" b="0" i="0" dirty="0" smtClean="0">
                <a:solidFill>
                  <a:srgbClr val="002060"/>
                </a:solidFill>
              </a:rPr>
              <a:t>Parks and Walking Paths</a:t>
            </a:r>
          </a:p>
          <a:p>
            <a:pPr marL="517207" lvl="1" indent="-169545"/>
            <a:r>
              <a:rPr lang="en-US" b="0" i="0" dirty="0" smtClean="0">
                <a:solidFill>
                  <a:srgbClr val="002060"/>
                </a:solidFill>
              </a:rPr>
              <a:t>Dog Parks</a:t>
            </a:r>
          </a:p>
          <a:p>
            <a:pPr marL="517207" lvl="1" indent="-169545"/>
            <a:r>
              <a:rPr lang="en-US" b="0" i="0" dirty="0" smtClean="0">
                <a:solidFill>
                  <a:srgbClr val="002060"/>
                </a:solidFill>
              </a:rPr>
              <a:t>Basketball and Tennis Courts</a:t>
            </a:r>
          </a:p>
          <a:p>
            <a:pPr marL="517207" lvl="1" indent="-169545"/>
            <a:r>
              <a:rPr lang="en-US" b="0" i="0" dirty="0" smtClean="0">
                <a:solidFill>
                  <a:srgbClr val="002060"/>
                </a:solidFill>
              </a:rPr>
              <a:t>24 Hr. Maintenance line</a:t>
            </a:r>
          </a:p>
          <a:p>
            <a:pPr marL="0" indent="0">
              <a:buNone/>
            </a:pPr>
            <a:endParaRPr lang="en-US" i="0" dirty="0" smtClean="0">
              <a:solidFill>
                <a:srgbClr val="FF0000"/>
              </a:solidFill>
            </a:endParaRPr>
          </a:p>
          <a:p>
            <a:pPr marL="169545" indent="-169545"/>
            <a:endParaRPr lang="en-US" dirty="0"/>
          </a:p>
          <a:p>
            <a:pPr marL="169545" indent="-169545"/>
            <a:endParaRPr lang="en-US" dirty="0"/>
          </a:p>
        </p:txBody>
      </p:sp>
      <p:sp>
        <p:nvSpPr>
          <p:cNvPr id="4" name="Slide Number Placeholder 3">
            <a:extLst>
              <a:ext uri="{FF2B5EF4-FFF2-40B4-BE49-F238E27FC236}">
                <a16:creationId xmlns:a16="http://schemas.microsoft.com/office/drawing/2014/main" id="{86E8CD39-C0DD-4899-853C-EC2912FE94DE}"/>
              </a:ext>
            </a:extLst>
          </p:cNvPr>
          <p:cNvSpPr>
            <a:spLocks noGrp="1"/>
          </p:cNvSpPr>
          <p:nvPr>
            <p:ph type="sldNum" sz="quarter" idx="11"/>
          </p:nvPr>
        </p:nvSpPr>
        <p:spPr/>
        <p:txBody>
          <a:bodyPr/>
          <a:lstStyle/>
          <a:p>
            <a:fld id="{F23198E8-5BF6-4909-B291-3F8D10BCBA03}" type="slidenum">
              <a:rPr lang="en-US" smtClean="0"/>
              <a:pPr/>
              <a:t>5</a:t>
            </a:fld>
            <a:endParaRPr lang="en-US" dirty="0"/>
          </a:p>
        </p:txBody>
      </p:sp>
    </p:spTree>
    <p:extLst>
      <p:ext uri="{BB962C8B-B14F-4D97-AF65-F5344CB8AC3E}">
        <p14:creationId xmlns:p14="http://schemas.microsoft.com/office/powerpoint/2010/main" val="185794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276"/>
            <a:ext cx="7772400" cy="861774"/>
          </a:xfrm>
        </p:spPr>
        <p:txBody>
          <a:bodyPr/>
          <a:lstStyle/>
          <a:p>
            <a:r>
              <a:rPr lang="en-US" dirty="0" smtClean="0">
                <a:solidFill>
                  <a:srgbClr val="002060"/>
                </a:solidFill>
              </a:rPr>
              <a:t>Hunt Military Communities </a:t>
            </a:r>
            <a:br>
              <a:rPr lang="en-US" dirty="0" smtClean="0">
                <a:solidFill>
                  <a:srgbClr val="002060"/>
                </a:solidFill>
              </a:rPr>
            </a:br>
            <a:r>
              <a:rPr lang="en-US" dirty="0" smtClean="0">
                <a:solidFill>
                  <a:srgbClr val="002060"/>
                </a:solidFill>
              </a:rPr>
              <a:t>Contact </a:t>
            </a:r>
            <a:r>
              <a:rPr lang="en-US" dirty="0">
                <a:solidFill>
                  <a:srgbClr val="002060"/>
                </a:solidFill>
              </a:rPr>
              <a:t>Information</a:t>
            </a:r>
          </a:p>
        </p:txBody>
      </p:sp>
      <p:sp>
        <p:nvSpPr>
          <p:cNvPr id="4" name="Slide Number Placeholder 3"/>
          <p:cNvSpPr>
            <a:spLocks noGrp="1"/>
          </p:cNvSpPr>
          <p:nvPr>
            <p:ph type="sldNum" sz="quarter" idx="11"/>
          </p:nvPr>
        </p:nvSpPr>
        <p:spPr/>
        <p:txBody>
          <a:bodyPr/>
          <a:lstStyle/>
          <a:p>
            <a:pPr>
              <a:defRPr/>
            </a:pPr>
            <a:fld id="{F23198E8-5BF6-4909-B291-3F8D10BCBA03}" type="slidenum">
              <a:rPr lang="en-US" smtClean="0"/>
              <a:pPr>
                <a:defRPr/>
              </a:pPr>
              <a:t>6</a:t>
            </a:fld>
            <a:endParaRPr lang="en-US" dirty="0"/>
          </a:p>
        </p:txBody>
      </p:sp>
      <p:sp>
        <p:nvSpPr>
          <p:cNvPr id="5" name="Content Placeholder 4"/>
          <p:cNvSpPr txBox="1">
            <a:spLocks/>
          </p:cNvSpPr>
          <p:nvPr/>
        </p:nvSpPr>
        <p:spPr>
          <a:xfrm>
            <a:off x="470283" y="1253610"/>
            <a:ext cx="9080500" cy="4046366"/>
          </a:xfrm>
          <a:prstGeom prst="rect">
            <a:avLst/>
          </a:prstGeom>
        </p:spPr>
        <p:txBody>
          <a:bodyPr/>
          <a:lstStyle>
            <a:lvl1pPr marL="169863" indent="-169863" algn="l" rtl="0" eaLnBrk="0" fontAlgn="base" hangingPunct="0">
              <a:spcBef>
                <a:spcPts val="0"/>
              </a:spcBef>
              <a:spcAft>
                <a:spcPts val="0"/>
              </a:spcAft>
              <a:buClr>
                <a:srgbClr val="002060"/>
              </a:buClr>
              <a:buFont typeface="Arial" panose="020B0604020202020204" pitchFamily="34" charset="0"/>
              <a:buChar char="•"/>
              <a:defRPr sz="1800" b="1" i="1">
                <a:solidFill>
                  <a:srgbClr val="000066"/>
                </a:solidFill>
                <a:latin typeface="+mn-lt"/>
                <a:ea typeface="+mn-ea"/>
                <a:cs typeface="+mn-cs"/>
              </a:defRPr>
            </a:lvl1pPr>
            <a:lvl2pPr marL="517525" indent="-177800" algn="l" rtl="0" eaLnBrk="0" fontAlgn="base" hangingPunct="0">
              <a:spcBef>
                <a:spcPts val="0"/>
              </a:spcBef>
              <a:spcAft>
                <a:spcPts val="0"/>
              </a:spcAft>
              <a:buClr>
                <a:srgbClr val="002060"/>
              </a:buClr>
              <a:buFont typeface="Arial" panose="020B0604020202020204" pitchFamily="34" charset="0"/>
              <a:buChar char="•"/>
              <a:defRPr sz="1800" b="1" i="1">
                <a:solidFill>
                  <a:srgbClr val="000066"/>
                </a:solidFill>
                <a:latin typeface="+mn-lt"/>
                <a:cs typeface="+mn-cs"/>
              </a:defRPr>
            </a:lvl2pPr>
            <a:lvl3pPr marL="914400" indent="-114300" algn="l" rtl="0" eaLnBrk="0" fontAlgn="base" hangingPunct="0">
              <a:spcBef>
                <a:spcPts val="0"/>
              </a:spcBef>
              <a:spcAft>
                <a:spcPts val="0"/>
              </a:spcAft>
              <a:buClr>
                <a:srgbClr val="002060"/>
              </a:buClr>
              <a:buFont typeface="Arial" panose="020B0604020202020204" pitchFamily="34" charset="0"/>
              <a:buChar char="•"/>
              <a:defRPr sz="1800" b="1" i="1">
                <a:solidFill>
                  <a:srgbClr val="000066"/>
                </a:solidFill>
                <a:latin typeface="+mn-lt"/>
                <a:cs typeface="+mn-cs"/>
              </a:defRPr>
            </a:lvl3pPr>
            <a:lvl4pPr marL="1714500" indent="-266700" algn="l" rtl="0" eaLnBrk="0" fontAlgn="base" hangingPunct="0">
              <a:spcBef>
                <a:spcPct val="25000"/>
              </a:spcBef>
              <a:spcAft>
                <a:spcPct val="25000"/>
              </a:spcAft>
              <a:buChar char="–"/>
              <a:defRPr sz="1400" b="1">
                <a:solidFill>
                  <a:schemeClr val="tx1"/>
                </a:solidFill>
                <a:latin typeface="+mn-lt"/>
                <a:cs typeface="+mn-cs"/>
              </a:defRPr>
            </a:lvl4pPr>
            <a:lvl5pPr marL="2209800" indent="-381000" algn="l" rtl="0" eaLnBrk="0" fontAlgn="base" hangingPunct="0">
              <a:spcBef>
                <a:spcPct val="20000"/>
              </a:spcBef>
              <a:spcAft>
                <a:spcPct val="0"/>
              </a:spcAft>
              <a:buChar char="•"/>
              <a:defRPr sz="2000">
                <a:solidFill>
                  <a:schemeClr val="tx1"/>
                </a:solidFill>
                <a:latin typeface="Times New Roman" pitchFamily="18" charset="0"/>
                <a:cs typeface="+mn-cs"/>
              </a:defRPr>
            </a:lvl5pPr>
            <a:lvl6pPr marL="2667000" indent="-381000" algn="l" rtl="0" fontAlgn="base">
              <a:spcBef>
                <a:spcPct val="20000"/>
              </a:spcBef>
              <a:spcAft>
                <a:spcPct val="0"/>
              </a:spcAft>
              <a:buChar char="•"/>
              <a:defRPr sz="2000">
                <a:solidFill>
                  <a:schemeClr val="tx1"/>
                </a:solidFill>
                <a:latin typeface="Times New Roman" pitchFamily="18" charset="0"/>
                <a:cs typeface="+mn-cs"/>
              </a:defRPr>
            </a:lvl6pPr>
            <a:lvl7pPr marL="3124200" indent="-381000" algn="l" rtl="0" fontAlgn="base">
              <a:spcBef>
                <a:spcPct val="20000"/>
              </a:spcBef>
              <a:spcAft>
                <a:spcPct val="0"/>
              </a:spcAft>
              <a:buChar char="•"/>
              <a:defRPr sz="2000">
                <a:solidFill>
                  <a:schemeClr val="tx1"/>
                </a:solidFill>
                <a:latin typeface="Times New Roman" pitchFamily="18" charset="0"/>
                <a:cs typeface="+mn-cs"/>
              </a:defRPr>
            </a:lvl7pPr>
            <a:lvl8pPr marL="3581400" indent="-381000" algn="l" rtl="0" fontAlgn="base">
              <a:spcBef>
                <a:spcPct val="20000"/>
              </a:spcBef>
              <a:spcAft>
                <a:spcPct val="0"/>
              </a:spcAft>
              <a:buChar char="•"/>
              <a:defRPr sz="2000">
                <a:solidFill>
                  <a:schemeClr val="tx1"/>
                </a:solidFill>
                <a:latin typeface="Times New Roman" pitchFamily="18" charset="0"/>
                <a:cs typeface="+mn-cs"/>
              </a:defRPr>
            </a:lvl8pPr>
            <a:lvl9pPr marL="4038600" indent="-381000" algn="l" rtl="0" fontAlgn="base">
              <a:spcBef>
                <a:spcPct val="20000"/>
              </a:spcBef>
              <a:spcAft>
                <a:spcPct val="0"/>
              </a:spcAft>
              <a:buChar char="•"/>
              <a:defRPr sz="2000">
                <a:solidFill>
                  <a:schemeClr val="tx1"/>
                </a:solidFill>
                <a:latin typeface="Times New Roman" pitchFamily="18" charset="0"/>
                <a:cs typeface="+mn-cs"/>
              </a:defRPr>
            </a:lvl9pPr>
          </a:lstStyle>
          <a:p>
            <a:pPr marL="339725" lvl="1" indent="0">
              <a:buFont typeface="Arial" panose="020B0604020202020204" pitchFamily="34" charset="0"/>
              <a:buNone/>
            </a:pPr>
            <a:r>
              <a:rPr lang="en-US" i="0" kern="0" dirty="0" smtClean="0">
                <a:solidFill>
                  <a:srgbClr val="002060"/>
                </a:solidFill>
              </a:rPr>
              <a:t>Whidbey Island Family Housing</a:t>
            </a:r>
          </a:p>
          <a:p>
            <a:pPr marL="339725" lvl="1" indent="0">
              <a:buFont typeface="Arial" panose="020B0604020202020204" pitchFamily="34" charset="0"/>
              <a:buNone/>
            </a:pPr>
            <a:endParaRPr lang="en-US" sz="1700" i="0" kern="0" dirty="0" smtClean="0">
              <a:solidFill>
                <a:srgbClr val="002060"/>
              </a:solidFill>
            </a:endParaRPr>
          </a:p>
          <a:p>
            <a:pPr lvl="1"/>
            <a:r>
              <a:rPr lang="en-US" sz="1700" i="0" kern="0" dirty="0" smtClean="0">
                <a:solidFill>
                  <a:srgbClr val="002060"/>
                </a:solidFill>
              </a:rPr>
              <a:t>Street Address: </a:t>
            </a:r>
          </a:p>
          <a:p>
            <a:pPr marL="339725" lvl="1" indent="0">
              <a:buNone/>
            </a:pPr>
            <a:r>
              <a:rPr lang="en-US" sz="1700" b="0" i="0" kern="0" dirty="0" smtClean="0">
                <a:solidFill>
                  <a:srgbClr val="002060"/>
                </a:solidFill>
              </a:rPr>
              <a:t>   </a:t>
            </a:r>
            <a:r>
              <a:rPr lang="nb-NO" b="0" i="0" dirty="0" smtClean="0"/>
              <a:t>2205 </a:t>
            </a:r>
            <a:r>
              <a:rPr lang="nb-NO" b="0" i="0" dirty="0"/>
              <a:t>Egret Drive </a:t>
            </a:r>
            <a:endParaRPr lang="nb-NO" b="0" i="0" dirty="0" smtClean="0"/>
          </a:p>
          <a:p>
            <a:pPr marL="339725" lvl="1" indent="0">
              <a:buNone/>
            </a:pPr>
            <a:r>
              <a:rPr lang="nb-NO" b="0" i="0" dirty="0"/>
              <a:t> </a:t>
            </a:r>
            <a:r>
              <a:rPr lang="nb-NO" b="0" i="0" dirty="0" smtClean="0"/>
              <a:t>  Oak </a:t>
            </a:r>
            <a:r>
              <a:rPr lang="nb-NO" b="0" i="0" dirty="0"/>
              <a:t>Harbor, WA </a:t>
            </a:r>
            <a:r>
              <a:rPr lang="nb-NO" b="0" i="0" dirty="0" smtClean="0"/>
              <a:t>98277</a:t>
            </a:r>
          </a:p>
          <a:p>
            <a:pPr marL="339725" lvl="1" indent="0">
              <a:buNone/>
            </a:pPr>
            <a:endParaRPr lang="nb-NO" b="0" i="0" dirty="0" smtClean="0"/>
          </a:p>
          <a:p>
            <a:pPr lvl="1"/>
            <a:r>
              <a:rPr lang="en-US" sz="1700" i="0" kern="0" dirty="0" smtClean="0">
                <a:solidFill>
                  <a:srgbClr val="002060"/>
                </a:solidFill>
              </a:rPr>
              <a:t>Phone:</a:t>
            </a:r>
          </a:p>
          <a:p>
            <a:pPr marL="339725" lvl="1" indent="0">
              <a:buNone/>
            </a:pPr>
            <a:r>
              <a:rPr lang="en-US" b="0" i="0" dirty="0" smtClean="0"/>
              <a:t>   360-447-5800</a:t>
            </a:r>
          </a:p>
          <a:p>
            <a:pPr marL="339725" lvl="1" indent="0">
              <a:buNone/>
            </a:pPr>
            <a:endParaRPr lang="en-US" b="0" i="0" dirty="0" smtClean="0"/>
          </a:p>
          <a:p>
            <a:pPr lvl="1"/>
            <a:r>
              <a:rPr lang="en-US" sz="1700" i="0" kern="0" dirty="0" smtClean="0">
                <a:solidFill>
                  <a:srgbClr val="002060"/>
                </a:solidFill>
              </a:rPr>
              <a:t>Website: </a:t>
            </a:r>
            <a:r>
              <a:rPr lang="en-US" sz="1700" b="0" i="0" u="sng" kern="0" dirty="0" smtClean="0">
                <a:solidFill>
                  <a:srgbClr val="002060"/>
                </a:solidFill>
                <a:hlinkClick r:id="rId3"/>
              </a:rPr>
              <a:t>www.northwestmilitaryhousing.com</a:t>
            </a:r>
            <a:endParaRPr lang="en-US" sz="1700" b="0" i="0" u="sng" kern="0" dirty="0" smtClean="0">
              <a:solidFill>
                <a:srgbClr val="002060"/>
              </a:solidFill>
            </a:endParaRPr>
          </a:p>
          <a:p>
            <a:pPr lvl="1"/>
            <a:endParaRPr lang="en-US" sz="1700" b="0" i="0" u="sng" kern="0" dirty="0" smtClean="0">
              <a:solidFill>
                <a:srgbClr val="002060"/>
              </a:solidFill>
            </a:endParaRPr>
          </a:p>
          <a:p>
            <a:pPr lvl="1"/>
            <a:r>
              <a:rPr lang="en-US" sz="1700" i="0" kern="0" dirty="0" smtClean="0">
                <a:solidFill>
                  <a:srgbClr val="002060"/>
                </a:solidFill>
              </a:rPr>
              <a:t>Facebook:</a:t>
            </a:r>
          </a:p>
          <a:p>
            <a:pPr marL="339725" lvl="1" indent="0">
              <a:buNone/>
            </a:pPr>
            <a:r>
              <a:rPr lang="en-US" sz="1700" b="0" i="0" kern="0" dirty="0">
                <a:solidFill>
                  <a:srgbClr val="002060"/>
                </a:solidFill>
              </a:rPr>
              <a:t> </a:t>
            </a:r>
            <a:r>
              <a:rPr lang="en-US" sz="1700" b="0" i="0" kern="0" dirty="0" smtClean="0">
                <a:solidFill>
                  <a:srgbClr val="002060"/>
                </a:solidFill>
              </a:rPr>
              <a:t>  Whidbey Island Family Housing</a:t>
            </a:r>
          </a:p>
          <a:p>
            <a:pPr marL="339725" lvl="1" indent="0">
              <a:buNone/>
            </a:pPr>
            <a:endParaRPr lang="en-US" sz="1700" b="0" i="0" kern="0" dirty="0" smtClean="0">
              <a:solidFill>
                <a:srgbClr val="002060"/>
              </a:solidFill>
            </a:endParaRPr>
          </a:p>
          <a:p>
            <a:pPr lvl="1"/>
            <a:r>
              <a:rPr lang="en-US" sz="1700" i="0" kern="0" dirty="0" smtClean="0">
                <a:solidFill>
                  <a:srgbClr val="002060"/>
                </a:solidFill>
              </a:rPr>
              <a:t>Email: </a:t>
            </a:r>
            <a:r>
              <a:rPr lang="en-US" b="0" i="0" dirty="0" smtClean="0"/>
              <a:t>northsoundrso@huntcompanies.com</a:t>
            </a:r>
            <a:r>
              <a:rPr lang="en-US" b="0" i="0" kern="0" dirty="0" smtClean="0">
                <a:solidFill>
                  <a:srgbClr val="002060"/>
                </a:solidFill>
              </a:rPr>
              <a:t> </a:t>
            </a:r>
            <a:r>
              <a:rPr lang="en-US" kern="0" dirty="0" smtClean="0">
                <a:solidFill>
                  <a:srgbClr val="002060"/>
                </a:solidFill>
              </a:rPr>
              <a:t> </a:t>
            </a:r>
          </a:p>
          <a:p>
            <a:endParaRPr lang="en-US" kern="0" dirty="0"/>
          </a:p>
        </p:txBody>
      </p:sp>
      <p:sp>
        <p:nvSpPr>
          <p:cNvPr id="6" name="Rectangle 5"/>
          <p:cNvSpPr/>
          <p:nvPr/>
        </p:nvSpPr>
        <p:spPr>
          <a:xfrm>
            <a:off x="470283" y="5664537"/>
            <a:ext cx="8303830" cy="1015663"/>
          </a:xfrm>
          <a:prstGeom prst="rect">
            <a:avLst/>
          </a:prstGeom>
        </p:spPr>
        <p:txBody>
          <a:bodyPr wrap="square">
            <a:spAutoFit/>
          </a:bodyPr>
          <a:lstStyle/>
          <a:p>
            <a:pPr algn="ctr"/>
            <a:r>
              <a:rPr lang="en-US" b="1" dirty="0" smtClean="0">
                <a:solidFill>
                  <a:srgbClr val="002060"/>
                </a:solidFill>
              </a:rPr>
              <a:t>See Hunt’s </a:t>
            </a:r>
            <a:r>
              <a:rPr lang="en-US" b="1" dirty="0">
                <a:solidFill>
                  <a:srgbClr val="002060"/>
                </a:solidFill>
              </a:rPr>
              <a:t>W</a:t>
            </a:r>
            <a:r>
              <a:rPr lang="en-US" b="1" dirty="0" smtClean="0">
                <a:solidFill>
                  <a:srgbClr val="002060"/>
                </a:solidFill>
              </a:rPr>
              <a:t>ebsite for Community and Neighborhood information </a:t>
            </a:r>
          </a:p>
          <a:p>
            <a:pPr algn="ctr"/>
            <a:r>
              <a:rPr lang="en-US" b="1" dirty="0" smtClean="0">
                <a:solidFill>
                  <a:srgbClr val="002060"/>
                </a:solidFill>
              </a:rPr>
              <a:t>with Floorplans and Pictures</a:t>
            </a:r>
            <a:endParaRPr lang="en-US" dirty="0">
              <a:solidFill>
                <a:srgbClr val="002060"/>
              </a:solidFill>
            </a:endParaRPr>
          </a:p>
          <a:p>
            <a:endParaRPr lang="en-US" sz="1200" dirty="0"/>
          </a:p>
          <a:p>
            <a:endParaRPr lang="en-US" sz="1200" dirty="0"/>
          </a:p>
        </p:txBody>
      </p:sp>
    </p:spTree>
    <p:extLst>
      <p:ext uri="{BB962C8B-B14F-4D97-AF65-F5344CB8AC3E}">
        <p14:creationId xmlns:p14="http://schemas.microsoft.com/office/powerpoint/2010/main" val="284346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79A1B-F519-49A5-9AAD-AD7D4233765E}"/>
              </a:ext>
            </a:extLst>
          </p:cNvPr>
          <p:cNvSpPr>
            <a:spLocks noGrp="1"/>
          </p:cNvSpPr>
          <p:nvPr>
            <p:ph type="title"/>
          </p:nvPr>
        </p:nvSpPr>
        <p:spPr>
          <a:xfrm>
            <a:off x="1143000" y="27276"/>
            <a:ext cx="7772400" cy="861774"/>
          </a:xfrm>
        </p:spPr>
        <p:txBody>
          <a:bodyPr/>
          <a:lstStyle/>
          <a:p>
            <a:r>
              <a:rPr lang="en-US" dirty="0"/>
              <a:t>What to Expect: </a:t>
            </a:r>
            <a:br>
              <a:rPr lang="en-US" dirty="0"/>
            </a:br>
            <a:r>
              <a:rPr lang="en-US" dirty="0"/>
              <a:t>Move-In and Move-Out</a:t>
            </a:r>
          </a:p>
        </p:txBody>
      </p:sp>
      <p:graphicFrame>
        <p:nvGraphicFramePr>
          <p:cNvPr id="5" name="Table 5">
            <a:extLst>
              <a:ext uri="{FF2B5EF4-FFF2-40B4-BE49-F238E27FC236}">
                <a16:creationId xmlns:a16="http://schemas.microsoft.com/office/drawing/2014/main" id="{7B0E1657-5206-40C0-9F80-DEF5401AB9A7}"/>
              </a:ext>
            </a:extLst>
          </p:cNvPr>
          <p:cNvGraphicFramePr>
            <a:graphicFrameLocks noGrp="1"/>
          </p:cNvGraphicFramePr>
          <p:nvPr>
            <p:ph sz="half" idx="1"/>
            <p:extLst>
              <p:ext uri="{D42A27DB-BD31-4B8C-83A1-F6EECF244321}">
                <p14:modId xmlns:p14="http://schemas.microsoft.com/office/powerpoint/2010/main" val="2875844196"/>
              </p:ext>
            </p:extLst>
          </p:nvPr>
        </p:nvGraphicFramePr>
        <p:xfrm>
          <a:off x="381000" y="1219200"/>
          <a:ext cx="8534400" cy="5218382"/>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171408727"/>
                    </a:ext>
                  </a:extLst>
                </a:gridCol>
                <a:gridCol w="4267200">
                  <a:extLst>
                    <a:ext uri="{9D8B030D-6E8A-4147-A177-3AD203B41FA5}">
                      <a16:colId xmlns:a16="http://schemas.microsoft.com/office/drawing/2014/main" val="2783698181"/>
                    </a:ext>
                  </a:extLst>
                </a:gridCol>
              </a:tblGrid>
              <a:tr h="290070">
                <a:tc>
                  <a:txBody>
                    <a:bodyPr/>
                    <a:lstStyle/>
                    <a:p>
                      <a:r>
                        <a:rPr lang="en-US" sz="1100" dirty="0"/>
                        <a:t>Move-In</a:t>
                      </a:r>
                    </a:p>
                  </a:txBody>
                  <a:tcPr/>
                </a:tc>
                <a:tc>
                  <a:txBody>
                    <a:bodyPr/>
                    <a:lstStyle/>
                    <a:p>
                      <a:r>
                        <a:rPr lang="en-US" sz="1100" dirty="0"/>
                        <a:t>Move-Out</a:t>
                      </a:r>
                    </a:p>
                  </a:txBody>
                  <a:tcPr/>
                </a:tc>
                <a:extLst>
                  <a:ext uri="{0D108BD9-81ED-4DB2-BD59-A6C34878D82A}">
                    <a16:rowId xmlns:a16="http://schemas.microsoft.com/office/drawing/2014/main" val="2393372911"/>
                  </a:ext>
                </a:extLst>
              </a:tr>
              <a:tr h="290070">
                <a:tc>
                  <a:txBody>
                    <a:bodyPr/>
                    <a:lstStyle/>
                    <a:p>
                      <a:r>
                        <a:rPr lang="en-US" sz="1100" b="1" dirty="0"/>
                        <a:t>The Resident:</a:t>
                      </a:r>
                    </a:p>
                  </a:txBody>
                  <a:tcPr/>
                </a:tc>
                <a:tc>
                  <a:txBody>
                    <a:bodyPr/>
                    <a:lstStyle/>
                    <a:p>
                      <a:r>
                        <a:rPr lang="en-US" sz="1100" b="1" dirty="0"/>
                        <a:t>The Resident</a:t>
                      </a:r>
                    </a:p>
                  </a:txBody>
                  <a:tcPr/>
                </a:tc>
                <a:extLst>
                  <a:ext uri="{0D108BD9-81ED-4DB2-BD59-A6C34878D82A}">
                    <a16:rowId xmlns:a16="http://schemas.microsoft.com/office/drawing/2014/main" val="3250694507"/>
                  </a:ext>
                </a:extLst>
              </a:tr>
              <a:tr h="290070">
                <a:tc>
                  <a:txBody>
                    <a:bodyPr/>
                    <a:lstStyle/>
                    <a:p>
                      <a:r>
                        <a:rPr lang="en-US" sz="1100" dirty="0"/>
                        <a:t>Accepts home and terms of lease</a:t>
                      </a:r>
                    </a:p>
                  </a:txBody>
                  <a:tcPr/>
                </a:tc>
                <a:tc>
                  <a:txBody>
                    <a:bodyPr/>
                    <a:lstStyle/>
                    <a:p>
                      <a:r>
                        <a:rPr lang="en-US" sz="1100" dirty="0"/>
                        <a:t>Provides a notice to vacate to </a:t>
                      </a:r>
                      <a:r>
                        <a:rPr lang="en-US" sz="1100" b="0" dirty="0" smtClean="0">
                          <a:solidFill>
                            <a:srgbClr val="000000"/>
                          </a:solidFill>
                        </a:rPr>
                        <a:t>Hunt</a:t>
                      </a:r>
                      <a:endParaRPr lang="en-US" sz="1100" b="0" dirty="0">
                        <a:solidFill>
                          <a:srgbClr val="000000"/>
                        </a:solidFill>
                      </a:endParaRPr>
                    </a:p>
                  </a:txBody>
                  <a:tcPr/>
                </a:tc>
                <a:extLst>
                  <a:ext uri="{0D108BD9-81ED-4DB2-BD59-A6C34878D82A}">
                    <a16:rowId xmlns:a16="http://schemas.microsoft.com/office/drawing/2014/main" val="305441111"/>
                  </a:ext>
                </a:extLst>
              </a:tr>
              <a:tr h="290070">
                <a:tc>
                  <a:txBody>
                    <a:bodyPr/>
                    <a:lstStyle/>
                    <a:p>
                      <a:r>
                        <a:rPr lang="en-US" sz="1100" dirty="0"/>
                        <a:t>Signs a lease</a:t>
                      </a:r>
                    </a:p>
                  </a:txBody>
                  <a:tcPr/>
                </a:tc>
                <a:tc>
                  <a:txBody>
                    <a:bodyPr/>
                    <a:lstStyle/>
                    <a:p>
                      <a:r>
                        <a:rPr lang="en-US" sz="1100" dirty="0"/>
                        <a:t>Returns the home in good condition</a:t>
                      </a:r>
                    </a:p>
                  </a:txBody>
                  <a:tcPr/>
                </a:tc>
                <a:extLst>
                  <a:ext uri="{0D108BD9-81ED-4DB2-BD59-A6C34878D82A}">
                    <a16:rowId xmlns:a16="http://schemas.microsoft.com/office/drawing/2014/main" val="2706204603"/>
                  </a:ext>
                </a:extLst>
              </a:tr>
              <a:tr h="403049">
                <a:tc>
                  <a:txBody>
                    <a:bodyPr/>
                    <a:lstStyle/>
                    <a:p>
                      <a:r>
                        <a:rPr lang="en-US" sz="1100" dirty="0"/>
                        <a:t>Tours the home for quality</a:t>
                      </a:r>
                    </a:p>
                  </a:txBody>
                  <a:tcPr/>
                </a:tc>
                <a:tc>
                  <a:txBody>
                    <a:bodyPr/>
                    <a:lstStyle/>
                    <a:p>
                      <a:endParaRPr lang="en-US" sz="1100" dirty="0"/>
                    </a:p>
                  </a:txBody>
                  <a:tcPr/>
                </a:tc>
                <a:extLst>
                  <a:ext uri="{0D108BD9-81ED-4DB2-BD59-A6C34878D82A}">
                    <a16:rowId xmlns:a16="http://schemas.microsoft.com/office/drawing/2014/main" val="1000020866"/>
                  </a:ext>
                </a:extLst>
              </a:tr>
              <a:tr h="290070">
                <a:tc>
                  <a:txBody>
                    <a:bodyPr/>
                    <a:lstStyle/>
                    <a:p>
                      <a:r>
                        <a:rPr lang="en-US" sz="1100" b="1" dirty="0" smtClean="0">
                          <a:solidFill>
                            <a:srgbClr val="000000"/>
                          </a:solidFill>
                        </a:rPr>
                        <a:t>Hunt</a:t>
                      </a:r>
                      <a:r>
                        <a:rPr lang="en-US" sz="1100" b="1" dirty="0" smtClean="0">
                          <a:solidFill>
                            <a:srgbClr val="FF0000"/>
                          </a:solidFill>
                        </a:rPr>
                        <a:t> </a:t>
                      </a:r>
                      <a:r>
                        <a:rPr lang="en-US" sz="1100" b="1" dirty="0" smtClean="0"/>
                        <a:t>provides</a:t>
                      </a:r>
                      <a:r>
                        <a:rPr lang="en-US" sz="1100" b="1"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00"/>
                          </a:solidFill>
                        </a:rPr>
                        <a:t>Hunt</a:t>
                      </a:r>
                      <a:r>
                        <a:rPr lang="en-US" sz="1100" b="1" dirty="0" smtClean="0">
                          <a:solidFill>
                            <a:srgbClr val="FF0000"/>
                          </a:solidFill>
                        </a:rPr>
                        <a:t> </a:t>
                      </a:r>
                      <a:r>
                        <a:rPr lang="en-US" sz="1100" b="1" dirty="0" smtClean="0"/>
                        <a:t>provides</a:t>
                      </a:r>
                      <a:r>
                        <a:rPr lang="en-US" sz="1100" b="1" dirty="0"/>
                        <a:t>:</a:t>
                      </a:r>
                    </a:p>
                  </a:txBody>
                  <a:tcPr/>
                </a:tc>
                <a:extLst>
                  <a:ext uri="{0D108BD9-81ED-4DB2-BD59-A6C34878D82A}">
                    <a16:rowId xmlns:a16="http://schemas.microsoft.com/office/drawing/2014/main" val="671673862"/>
                  </a:ext>
                </a:extLst>
              </a:tr>
              <a:tr h="444831">
                <a:tc>
                  <a:txBody>
                    <a:bodyPr/>
                    <a:lstStyle/>
                    <a:p>
                      <a:r>
                        <a:rPr lang="en-US" sz="1100" dirty="0"/>
                        <a:t>Lease signing</a:t>
                      </a:r>
                    </a:p>
                  </a:txBody>
                  <a:tcPr/>
                </a:tc>
                <a:tc>
                  <a:txBody>
                    <a:bodyPr/>
                    <a:lstStyle/>
                    <a:p>
                      <a:r>
                        <a:rPr lang="en-US" sz="1100" dirty="0"/>
                        <a:t>An inspection prior to move-out to assess the condition of your home</a:t>
                      </a:r>
                    </a:p>
                  </a:txBody>
                  <a:tcPr/>
                </a:tc>
                <a:extLst>
                  <a:ext uri="{0D108BD9-81ED-4DB2-BD59-A6C34878D82A}">
                    <a16:rowId xmlns:a16="http://schemas.microsoft.com/office/drawing/2014/main" val="1710856350"/>
                  </a:ext>
                </a:extLst>
              </a:tr>
              <a:tr h="290070">
                <a:tc>
                  <a:txBody>
                    <a:bodyPr/>
                    <a:lstStyle/>
                    <a:p>
                      <a:r>
                        <a:rPr lang="en-US" sz="1100" dirty="0"/>
                        <a:t>Keys</a:t>
                      </a:r>
                    </a:p>
                  </a:txBody>
                  <a:tcPr/>
                </a:tc>
                <a:tc>
                  <a:txBody>
                    <a:bodyPr/>
                    <a:lstStyle/>
                    <a:p>
                      <a:r>
                        <a:rPr lang="en-US" sz="1100" dirty="0"/>
                        <a:t>All maintenance services</a:t>
                      </a:r>
                    </a:p>
                  </a:txBody>
                  <a:tcPr/>
                </a:tc>
                <a:extLst>
                  <a:ext uri="{0D108BD9-81ED-4DB2-BD59-A6C34878D82A}">
                    <a16:rowId xmlns:a16="http://schemas.microsoft.com/office/drawing/2014/main" val="1714559006"/>
                  </a:ext>
                </a:extLst>
              </a:tr>
              <a:tr h="444831">
                <a:tc>
                  <a:txBody>
                    <a:bodyPr/>
                    <a:lstStyle/>
                    <a:p>
                      <a:r>
                        <a:rPr lang="en-US" sz="1100" dirty="0"/>
                        <a:t>Walk-through tour of your home</a:t>
                      </a:r>
                    </a:p>
                  </a:txBody>
                  <a:tcPr/>
                </a:tc>
                <a:tc>
                  <a:txBody>
                    <a:bodyPr/>
                    <a:lstStyle/>
                    <a:p>
                      <a:r>
                        <a:rPr lang="en-US" sz="1100" dirty="0"/>
                        <a:t>A move-out inspection using the same move-in inspection checklist</a:t>
                      </a:r>
                    </a:p>
                  </a:txBody>
                  <a:tcPr/>
                </a:tc>
                <a:extLst>
                  <a:ext uri="{0D108BD9-81ED-4DB2-BD59-A6C34878D82A}">
                    <a16:rowId xmlns:a16="http://schemas.microsoft.com/office/drawing/2014/main" val="391013945"/>
                  </a:ext>
                </a:extLst>
              </a:tr>
              <a:tr h="444831">
                <a:tc>
                  <a:txBody>
                    <a:bodyPr/>
                    <a:lstStyle/>
                    <a:p>
                      <a:r>
                        <a:rPr lang="en-US" sz="1100" dirty="0"/>
                        <a:t>Move-in inspection with checklist</a:t>
                      </a:r>
                    </a:p>
                  </a:txBody>
                  <a:tcPr/>
                </a:tc>
                <a:tc>
                  <a:txBody>
                    <a:bodyPr/>
                    <a:lstStyle/>
                    <a:p>
                      <a:r>
                        <a:rPr lang="en-US" sz="1100" dirty="0"/>
                        <a:t>A final determination of any damages or repairs and associated costs</a:t>
                      </a:r>
                    </a:p>
                  </a:txBody>
                  <a:tcPr/>
                </a:tc>
                <a:extLst>
                  <a:ext uri="{0D108BD9-81ED-4DB2-BD59-A6C34878D82A}">
                    <a16:rowId xmlns:a16="http://schemas.microsoft.com/office/drawing/2014/main" val="2117166573"/>
                  </a:ext>
                </a:extLst>
              </a:tr>
              <a:tr h="290070">
                <a:tc>
                  <a:txBody>
                    <a:bodyPr/>
                    <a:lstStyle/>
                    <a:p>
                      <a:r>
                        <a:rPr lang="en-US" sz="1100" dirty="0"/>
                        <a:t>A survey asking about your move-in experience</a:t>
                      </a:r>
                    </a:p>
                  </a:txBody>
                  <a:tcPr/>
                </a:tc>
                <a:tc>
                  <a:txBody>
                    <a:bodyPr/>
                    <a:lstStyle/>
                    <a:p>
                      <a:r>
                        <a:rPr lang="en-US" sz="1100" dirty="0"/>
                        <a:t>A move-out survey for you to provide feedback</a:t>
                      </a:r>
                    </a:p>
                  </a:txBody>
                  <a:tcPr/>
                </a:tc>
                <a:extLst>
                  <a:ext uri="{0D108BD9-81ED-4DB2-BD59-A6C34878D82A}">
                    <a16:rowId xmlns:a16="http://schemas.microsoft.com/office/drawing/2014/main" val="3533236368"/>
                  </a:ext>
                </a:extLst>
              </a:tr>
              <a:tr h="290070">
                <a:tc>
                  <a:txBody>
                    <a:bodyPr/>
                    <a:lstStyle/>
                    <a:p>
                      <a:r>
                        <a:rPr lang="en-US" sz="1100" b="1" dirty="0"/>
                        <a:t>Navy HSC provides:</a:t>
                      </a:r>
                    </a:p>
                  </a:txBody>
                  <a:tcPr/>
                </a:tc>
                <a:tc>
                  <a:txBody>
                    <a:bodyPr/>
                    <a:lstStyle/>
                    <a:p>
                      <a:r>
                        <a:rPr lang="en-US" sz="1100" b="1" dirty="0"/>
                        <a:t>Navy HSC provides:</a:t>
                      </a:r>
                    </a:p>
                  </a:txBody>
                  <a:tcPr/>
                </a:tc>
                <a:extLst>
                  <a:ext uri="{0D108BD9-81ED-4DB2-BD59-A6C34878D82A}">
                    <a16:rowId xmlns:a16="http://schemas.microsoft.com/office/drawing/2014/main" val="2473659055"/>
                  </a:ext>
                </a:extLst>
              </a:tr>
              <a:tr h="290070">
                <a:tc>
                  <a:txBody>
                    <a:bodyPr/>
                    <a:lstStyle/>
                    <a:p>
                      <a:r>
                        <a:rPr lang="en-US" sz="1100" dirty="0"/>
                        <a:t>Answers to questions</a:t>
                      </a:r>
                    </a:p>
                  </a:txBody>
                  <a:tcPr/>
                </a:tc>
                <a:tc>
                  <a:txBody>
                    <a:bodyPr/>
                    <a:lstStyle/>
                    <a:p>
                      <a:r>
                        <a:rPr lang="en-US" sz="1100" dirty="0"/>
                        <a:t>Provides answers to questions and issue resolution services</a:t>
                      </a:r>
                    </a:p>
                  </a:txBody>
                  <a:tcPr/>
                </a:tc>
                <a:extLst>
                  <a:ext uri="{0D108BD9-81ED-4DB2-BD59-A6C34878D82A}">
                    <a16:rowId xmlns:a16="http://schemas.microsoft.com/office/drawing/2014/main" val="43208744"/>
                  </a:ext>
                </a:extLst>
              </a:tr>
              <a:tr h="290070">
                <a:tc>
                  <a:txBody>
                    <a:bodyPr/>
                    <a:lstStyle/>
                    <a:p>
                      <a:r>
                        <a:rPr lang="en-US" sz="1100" dirty="0"/>
                        <a:t>Assistance with your move-in inspection</a:t>
                      </a:r>
                    </a:p>
                  </a:txBody>
                  <a:tcPr/>
                </a:tc>
                <a:tc>
                  <a:txBody>
                    <a:bodyPr/>
                    <a:lstStyle/>
                    <a:p>
                      <a:r>
                        <a:rPr lang="en-US" sz="1100" dirty="0"/>
                        <a:t>Assistance with move-out inspection, if requested</a:t>
                      </a:r>
                    </a:p>
                  </a:txBody>
                  <a:tcPr/>
                </a:tc>
                <a:extLst>
                  <a:ext uri="{0D108BD9-81ED-4DB2-BD59-A6C34878D82A}">
                    <a16:rowId xmlns:a16="http://schemas.microsoft.com/office/drawing/2014/main" val="2328685168"/>
                  </a:ext>
                </a:extLst>
              </a:tr>
              <a:tr h="290070">
                <a:tc>
                  <a:txBody>
                    <a:bodyPr/>
                    <a:lstStyle/>
                    <a:p>
                      <a:r>
                        <a:rPr lang="en-US" sz="1100" dirty="0"/>
                        <a:t>Follow-up to check-in with you</a:t>
                      </a:r>
                    </a:p>
                  </a:txBody>
                  <a:tcPr/>
                </a:tc>
                <a:tc>
                  <a:txBody>
                    <a:bodyPr/>
                    <a:lstStyle/>
                    <a:p>
                      <a:r>
                        <a:rPr lang="en-US" sz="1100" dirty="0"/>
                        <a:t>PCS assistance and HSC contact for your next location</a:t>
                      </a:r>
                    </a:p>
                  </a:txBody>
                  <a:tcPr/>
                </a:tc>
                <a:extLst>
                  <a:ext uri="{0D108BD9-81ED-4DB2-BD59-A6C34878D82A}">
                    <a16:rowId xmlns:a16="http://schemas.microsoft.com/office/drawing/2014/main" val="1718910426"/>
                  </a:ext>
                </a:extLst>
              </a:tr>
              <a:tr h="290070">
                <a:tc>
                  <a:txBody>
                    <a:bodyPr/>
                    <a:lstStyle/>
                    <a:p>
                      <a:r>
                        <a:rPr lang="en-US" sz="1100" dirty="0"/>
                        <a:t>Support to resolve any unresolved issues at move-in</a:t>
                      </a:r>
                    </a:p>
                  </a:txBody>
                  <a:tcPr/>
                </a:tc>
                <a:tc>
                  <a:txBody>
                    <a:bodyPr/>
                    <a:lstStyle/>
                    <a:p>
                      <a:r>
                        <a:rPr lang="en-US" sz="1100" dirty="0"/>
                        <a:t>Support on any issues</a:t>
                      </a:r>
                    </a:p>
                  </a:txBody>
                  <a:tcPr/>
                </a:tc>
                <a:extLst>
                  <a:ext uri="{0D108BD9-81ED-4DB2-BD59-A6C34878D82A}">
                    <a16:rowId xmlns:a16="http://schemas.microsoft.com/office/drawing/2014/main" val="1791356877"/>
                  </a:ext>
                </a:extLst>
              </a:tr>
            </a:tbl>
          </a:graphicData>
        </a:graphic>
      </p:graphicFrame>
      <p:sp>
        <p:nvSpPr>
          <p:cNvPr id="4" name="Slide Number Placeholder 3">
            <a:extLst>
              <a:ext uri="{FF2B5EF4-FFF2-40B4-BE49-F238E27FC236}">
                <a16:creationId xmlns:a16="http://schemas.microsoft.com/office/drawing/2014/main" id="{4067438E-CEE4-4F09-B4EA-01C54EAA6F81}"/>
              </a:ext>
            </a:extLst>
          </p:cNvPr>
          <p:cNvSpPr>
            <a:spLocks noGrp="1"/>
          </p:cNvSpPr>
          <p:nvPr>
            <p:ph type="sldNum" sz="quarter" idx="11"/>
          </p:nvPr>
        </p:nvSpPr>
        <p:spPr/>
        <p:txBody>
          <a:bodyPr/>
          <a:lstStyle/>
          <a:p>
            <a:pPr>
              <a:defRPr/>
            </a:pPr>
            <a:fld id="{F23198E8-5BF6-4909-B291-3F8D10BCBA03}" type="slidenum">
              <a:rPr lang="en-US" smtClean="0"/>
              <a:pPr>
                <a:defRPr/>
              </a:pPr>
              <a:t>7</a:t>
            </a:fld>
            <a:endParaRPr lang="en-US" dirty="0"/>
          </a:p>
        </p:txBody>
      </p:sp>
    </p:spTree>
    <p:extLst>
      <p:ext uri="{BB962C8B-B14F-4D97-AF65-F5344CB8AC3E}">
        <p14:creationId xmlns:p14="http://schemas.microsoft.com/office/powerpoint/2010/main" val="2936792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49656-9A24-42DE-BD4B-4371C93C50DC}"/>
              </a:ext>
            </a:extLst>
          </p:cNvPr>
          <p:cNvSpPr>
            <a:spLocks noGrp="1"/>
          </p:cNvSpPr>
          <p:nvPr>
            <p:ph type="title"/>
          </p:nvPr>
        </p:nvSpPr>
        <p:spPr>
          <a:xfrm>
            <a:off x="1143000" y="242719"/>
            <a:ext cx="7772400" cy="430887"/>
          </a:xfrm>
        </p:spPr>
        <p:txBody>
          <a:bodyPr/>
          <a:lstStyle/>
          <a:p>
            <a:r>
              <a:rPr lang="en-US" dirty="0"/>
              <a:t>Tenant Bill of Rights</a:t>
            </a:r>
          </a:p>
        </p:txBody>
      </p:sp>
      <p:sp>
        <p:nvSpPr>
          <p:cNvPr id="3" name="Content Placeholder 2">
            <a:extLst>
              <a:ext uri="{FF2B5EF4-FFF2-40B4-BE49-F238E27FC236}">
                <a16:creationId xmlns:a16="http://schemas.microsoft.com/office/drawing/2014/main" id="{97BE5ADE-54B6-4FC5-8012-F1BA86496AEB}"/>
              </a:ext>
            </a:extLst>
          </p:cNvPr>
          <p:cNvSpPr>
            <a:spLocks noGrp="1"/>
          </p:cNvSpPr>
          <p:nvPr>
            <p:ph sz="half" idx="1"/>
          </p:nvPr>
        </p:nvSpPr>
        <p:spPr>
          <a:xfrm>
            <a:off x="202301" y="1090865"/>
            <a:ext cx="8571812" cy="5019675"/>
          </a:xfrm>
        </p:spPr>
        <p:txBody>
          <a:bodyPr/>
          <a:lstStyle/>
          <a:p>
            <a:pPr marL="169545" indent="-169545"/>
            <a:r>
              <a:rPr lang="en-US" i="0" dirty="0"/>
              <a:t>In 2020, laws were passed to assure PPV military residents’ basic </a:t>
            </a:r>
            <a:r>
              <a:rPr lang="en-US" i="0" dirty="0" smtClean="0"/>
              <a:t>rights</a:t>
            </a:r>
          </a:p>
          <a:p>
            <a:pPr marL="0" indent="0">
              <a:buNone/>
            </a:pPr>
            <a:endParaRPr lang="en-US" i="0" dirty="0"/>
          </a:p>
          <a:p>
            <a:pPr marL="516890" lvl="1" indent="-169545"/>
            <a:r>
              <a:rPr lang="en-US" i="0" dirty="0"/>
              <a:t>A housing unit and a community that meets applicable health and environmental standards</a:t>
            </a:r>
          </a:p>
          <a:p>
            <a:pPr marL="516890" lvl="1" indent="-169545"/>
            <a:r>
              <a:rPr lang="en-US" i="0" dirty="0"/>
              <a:t>Working fixtures, appliances, and utilities </a:t>
            </a:r>
          </a:p>
          <a:p>
            <a:pPr marL="516890" lvl="1" indent="-169545"/>
            <a:r>
              <a:rPr lang="en-US" i="0" dirty="0"/>
              <a:t>A written lease with clearly defined rental terms </a:t>
            </a:r>
            <a:endParaRPr lang="en-US" i="0" dirty="0" smtClean="0"/>
          </a:p>
          <a:p>
            <a:pPr marL="516890" lvl="1" indent="-169545"/>
            <a:r>
              <a:rPr lang="en-US" i="0" dirty="0" smtClean="0"/>
              <a:t>A summary of the past 7 years of maintenance conducted in your prospective home</a:t>
            </a:r>
            <a:endParaRPr lang="en-US" i="0" dirty="0"/>
          </a:p>
          <a:p>
            <a:pPr marL="516890" lvl="1" indent="-169545"/>
            <a:r>
              <a:rPr lang="en-US" i="0" dirty="0"/>
              <a:t>A plain-language briefing by the installation housing office on all rights and responsibilities before signing a lease and 30 days after move-in</a:t>
            </a:r>
          </a:p>
          <a:p>
            <a:pPr marL="516890" lvl="1" indent="-169545"/>
            <a:r>
              <a:rPr lang="en-US" i="0" dirty="0"/>
              <a:t>Sufficient time and opportunity to prepare and be present for move-in and move-out inspections</a:t>
            </a:r>
          </a:p>
          <a:p>
            <a:pPr marL="516890" lvl="1" indent="-169545"/>
            <a:r>
              <a:rPr lang="en-US" i="0" dirty="0"/>
              <a:t>To report issues with habitability of the housing unit to the Landlord, the chain of command, and housing management office without fear of reprisal or retaliation</a:t>
            </a:r>
          </a:p>
          <a:p>
            <a:pPr marL="516890" lvl="1" indent="-169545"/>
            <a:r>
              <a:rPr lang="en-US" i="0" dirty="0"/>
              <a:t>Access to a Military Tenant Advocate or a military legal assistance attorney</a:t>
            </a:r>
          </a:p>
          <a:p>
            <a:pPr marL="516890" lvl="1" indent="-169545"/>
            <a:r>
              <a:rPr lang="en-US" i="0" dirty="0"/>
              <a:t>Management services that meet or exceed industry standards</a:t>
            </a:r>
          </a:p>
          <a:p>
            <a:pPr marL="169545" indent="-169545"/>
            <a:endParaRPr lang="en-US" dirty="0">
              <a:solidFill>
                <a:srgbClr val="00B050"/>
              </a:solidFill>
            </a:endParaRPr>
          </a:p>
          <a:p>
            <a:pPr marL="169545" indent="-169545"/>
            <a:endParaRPr lang="en-US" dirty="0"/>
          </a:p>
          <a:p>
            <a:pPr marL="169545" indent="-169545"/>
            <a:endParaRPr lang="en-US" dirty="0">
              <a:solidFill>
                <a:srgbClr val="00B050"/>
              </a:solidFill>
            </a:endParaRPr>
          </a:p>
        </p:txBody>
      </p:sp>
      <p:sp>
        <p:nvSpPr>
          <p:cNvPr id="4" name="Slide Number Placeholder 3">
            <a:extLst>
              <a:ext uri="{FF2B5EF4-FFF2-40B4-BE49-F238E27FC236}">
                <a16:creationId xmlns:a16="http://schemas.microsoft.com/office/drawing/2014/main" id="{1E6E3747-7ACF-4CB6-8408-18DBDE6DE607}"/>
              </a:ext>
            </a:extLst>
          </p:cNvPr>
          <p:cNvSpPr>
            <a:spLocks noGrp="1"/>
          </p:cNvSpPr>
          <p:nvPr>
            <p:ph type="sldNum" sz="quarter" idx="11"/>
          </p:nvPr>
        </p:nvSpPr>
        <p:spPr/>
        <p:txBody>
          <a:bodyPr/>
          <a:lstStyle/>
          <a:p>
            <a:pPr>
              <a:defRPr/>
            </a:pPr>
            <a:fld id="{F23198E8-5BF6-4909-B291-3F8D10BCBA03}" type="slidenum">
              <a:rPr lang="en-US"/>
              <a:pPr>
                <a:defRPr/>
              </a:pPr>
              <a:t>8</a:t>
            </a:fld>
            <a:endParaRPr lang="en-US" dirty="0"/>
          </a:p>
        </p:txBody>
      </p:sp>
    </p:spTree>
    <p:extLst>
      <p:ext uri="{BB962C8B-B14F-4D97-AF65-F5344CB8AC3E}">
        <p14:creationId xmlns:p14="http://schemas.microsoft.com/office/powerpoint/2010/main" val="2272577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49656-9A24-42DE-BD4B-4371C93C50DC}"/>
              </a:ext>
            </a:extLst>
          </p:cNvPr>
          <p:cNvSpPr>
            <a:spLocks noGrp="1"/>
          </p:cNvSpPr>
          <p:nvPr>
            <p:ph type="title"/>
          </p:nvPr>
        </p:nvSpPr>
        <p:spPr>
          <a:xfrm>
            <a:off x="1143000" y="242719"/>
            <a:ext cx="7772400" cy="430887"/>
          </a:xfrm>
        </p:spPr>
        <p:txBody>
          <a:bodyPr/>
          <a:lstStyle/>
          <a:p>
            <a:r>
              <a:rPr lang="en-US" dirty="0"/>
              <a:t>Tenant Bill of </a:t>
            </a:r>
            <a:r>
              <a:rPr lang="en-US" dirty="0" smtClean="0"/>
              <a:t>Rights - Continued</a:t>
            </a:r>
            <a:endParaRPr lang="en-US" dirty="0"/>
          </a:p>
        </p:txBody>
      </p:sp>
      <p:sp>
        <p:nvSpPr>
          <p:cNvPr id="3" name="Content Placeholder 2">
            <a:extLst>
              <a:ext uri="{FF2B5EF4-FFF2-40B4-BE49-F238E27FC236}">
                <a16:creationId xmlns:a16="http://schemas.microsoft.com/office/drawing/2014/main" id="{97BE5ADE-54B6-4FC5-8012-F1BA86496AEB}"/>
              </a:ext>
            </a:extLst>
          </p:cNvPr>
          <p:cNvSpPr>
            <a:spLocks noGrp="1"/>
          </p:cNvSpPr>
          <p:nvPr>
            <p:ph sz="half" idx="1"/>
          </p:nvPr>
        </p:nvSpPr>
        <p:spPr>
          <a:xfrm>
            <a:off x="270159" y="1207596"/>
            <a:ext cx="8435860" cy="5019675"/>
          </a:xfrm>
        </p:spPr>
        <p:txBody>
          <a:bodyPr/>
          <a:lstStyle/>
          <a:p>
            <a:pPr marL="516890" lvl="1" indent="-169545"/>
            <a:r>
              <a:rPr lang="en-US" i="0" dirty="0" smtClean="0"/>
              <a:t>Consistently </a:t>
            </a:r>
            <a:r>
              <a:rPr lang="en-US" i="0" dirty="0"/>
              <a:t>honest, accurate, straightforward, and responsive communications</a:t>
            </a:r>
          </a:p>
          <a:p>
            <a:pPr marL="516890" lvl="1" indent="-169545"/>
            <a:r>
              <a:rPr lang="en-US" i="0" dirty="0"/>
              <a:t>Access to an electronic work order system </a:t>
            </a:r>
          </a:p>
          <a:p>
            <a:pPr marL="516890" lvl="1" indent="-169545"/>
            <a:r>
              <a:rPr lang="en-US" i="0" dirty="0"/>
              <a:t>Prompt and professional maintenance and repair</a:t>
            </a:r>
          </a:p>
          <a:p>
            <a:pPr marL="516890" lvl="1" indent="-169545"/>
            <a:r>
              <a:rPr lang="en-US" i="0" dirty="0"/>
              <a:t>Advice from military legal assistance </a:t>
            </a:r>
            <a:endParaRPr lang="en-US" i="0" dirty="0" smtClean="0"/>
          </a:p>
          <a:p>
            <a:pPr marL="516890" lvl="1" indent="-169545"/>
            <a:r>
              <a:rPr lang="en-US" i="0" dirty="0"/>
              <a:t>To enter into a standardized formal dispute resolution process</a:t>
            </a:r>
          </a:p>
          <a:p>
            <a:pPr marL="516890" lvl="1" indent="-169545"/>
            <a:r>
              <a:rPr lang="en-US" i="0" dirty="0"/>
              <a:t>To have rent payments segregated, with Navy approval, pending completion of the dispute resolution </a:t>
            </a:r>
            <a:r>
              <a:rPr lang="en-US" i="0" dirty="0" smtClean="0"/>
              <a:t>process</a:t>
            </a:r>
            <a:endParaRPr lang="en-US" i="0" dirty="0"/>
          </a:p>
          <a:p>
            <a:pPr marL="516890" lvl="1" indent="-169545"/>
            <a:r>
              <a:rPr lang="en-US" i="0" dirty="0"/>
              <a:t>Reasonable, advance notice of any entrance to the home</a:t>
            </a:r>
          </a:p>
          <a:p>
            <a:pPr marL="516890" lvl="1" indent="-169545"/>
            <a:r>
              <a:rPr lang="en-US" i="0" dirty="0" smtClean="0"/>
              <a:t>To </a:t>
            </a:r>
            <a:r>
              <a:rPr lang="en-US" i="0" dirty="0"/>
              <a:t>not pay non-refundable fees or have application of rent credits arbitrarily </a:t>
            </a:r>
            <a:r>
              <a:rPr lang="en-US" i="0" dirty="0" smtClean="0"/>
              <a:t>held</a:t>
            </a:r>
          </a:p>
          <a:p>
            <a:pPr marL="516890" lvl="1" indent="-169545"/>
            <a:r>
              <a:rPr lang="en-US" i="0" dirty="0"/>
              <a:t>Common documents, forms, and processes </a:t>
            </a:r>
          </a:p>
          <a:p>
            <a:pPr marL="516890" lvl="1" indent="-169545"/>
            <a:endParaRPr lang="en-US" sz="1500" b="0" i="0" dirty="0"/>
          </a:p>
          <a:p>
            <a:r>
              <a:rPr lang="en-US" i="0" dirty="0"/>
              <a:t>Residents will be provided the full Tenant Bill of Rights for review</a:t>
            </a:r>
          </a:p>
          <a:p>
            <a:pPr marL="169545" indent="-169545"/>
            <a:endParaRPr lang="en-US" dirty="0">
              <a:solidFill>
                <a:srgbClr val="00B050"/>
              </a:solidFill>
            </a:endParaRPr>
          </a:p>
          <a:p>
            <a:pPr marL="169545" indent="-169545"/>
            <a:endParaRPr lang="en-US" dirty="0"/>
          </a:p>
          <a:p>
            <a:pPr marL="169545" indent="-169545"/>
            <a:endParaRPr lang="en-US" dirty="0">
              <a:solidFill>
                <a:srgbClr val="00B050"/>
              </a:solidFill>
            </a:endParaRPr>
          </a:p>
        </p:txBody>
      </p:sp>
      <p:sp>
        <p:nvSpPr>
          <p:cNvPr id="4" name="Slide Number Placeholder 3">
            <a:extLst>
              <a:ext uri="{FF2B5EF4-FFF2-40B4-BE49-F238E27FC236}">
                <a16:creationId xmlns:a16="http://schemas.microsoft.com/office/drawing/2014/main" id="{1E6E3747-7ACF-4CB6-8408-18DBDE6DE607}"/>
              </a:ext>
            </a:extLst>
          </p:cNvPr>
          <p:cNvSpPr>
            <a:spLocks noGrp="1"/>
          </p:cNvSpPr>
          <p:nvPr>
            <p:ph type="sldNum" sz="quarter" idx="11"/>
          </p:nvPr>
        </p:nvSpPr>
        <p:spPr/>
        <p:txBody>
          <a:bodyPr/>
          <a:lstStyle/>
          <a:p>
            <a:pPr>
              <a:defRPr/>
            </a:pPr>
            <a:fld id="{F23198E8-5BF6-4909-B291-3F8D10BCBA03}" type="slidenum">
              <a:rPr lang="en-US"/>
              <a:pPr>
                <a:defRPr/>
              </a:pPr>
              <a:t>9</a:t>
            </a:fld>
            <a:endParaRPr lang="en-US" dirty="0"/>
          </a:p>
        </p:txBody>
      </p:sp>
    </p:spTree>
    <p:extLst>
      <p:ext uri="{BB962C8B-B14F-4D97-AF65-F5344CB8AC3E}">
        <p14:creationId xmlns:p14="http://schemas.microsoft.com/office/powerpoint/2010/main" val="2467207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CNIC Powerpoint Template 042018">
  <a:themeElements>
    <a:clrScheme name="CNIC Final">
      <a:dk1>
        <a:srgbClr val="000000"/>
      </a:dk1>
      <a:lt1>
        <a:srgbClr val="FFFFFF"/>
      </a:lt1>
      <a:dk2>
        <a:srgbClr val="000000"/>
      </a:dk2>
      <a:lt2>
        <a:srgbClr val="A5A5A5"/>
      </a:lt2>
      <a:accent1>
        <a:srgbClr val="000066"/>
      </a:accent1>
      <a:accent2>
        <a:srgbClr val="FFCC00"/>
      </a:accent2>
      <a:accent3>
        <a:srgbClr val="0033CC"/>
      </a:accent3>
      <a:accent4>
        <a:srgbClr val="0072C6"/>
      </a:accent4>
      <a:accent5>
        <a:srgbClr val="FF3300"/>
      </a:accent5>
      <a:accent6>
        <a:srgbClr val="0C4C5B"/>
      </a:accent6>
      <a:hlink>
        <a:srgbClr val="0033CC"/>
      </a:hlink>
      <a:folHlink>
        <a:srgbClr val="0066CC"/>
      </a:folHlink>
    </a:clrScheme>
    <a:fontScheme name="1_FFC Division Director’s Meeting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19050" cap="flat" cmpd="sng" algn="ctr">
          <a:noFill/>
          <a:prstDash val="solid"/>
          <a:round/>
          <a:headEnd type="none" w="med" len="med"/>
          <a:tailEnd type="none" w="med" len="med"/>
        </a:ln>
        <a:effectLst>
          <a:outerShdw sy="50000" kx="2453608" rotWithShape="0">
            <a:srgbClr val="808080">
              <a:alpha val="50000"/>
            </a:srgbClr>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rgbClr val="FFFF99"/>
        </a:solidFill>
        <a:ln w="19050" cap="flat" cmpd="sng" algn="ctr">
          <a:noFill/>
          <a:prstDash val="solid"/>
          <a:round/>
          <a:headEnd type="none" w="med" len="med"/>
          <a:tailEnd type="none" w="med" len="med"/>
        </a:ln>
        <a:effectLst>
          <a:outerShdw sy="50000" kx="2453608" rotWithShape="0">
            <a:srgbClr val="808080">
              <a:alpha val="50000"/>
            </a:srgbClr>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1_FFC Division Director’s Meeting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FFC Division Director’s Meeting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FFC Division Director’s Meeting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FFC Division Director’s Meeting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FFC Division Director’s Meeting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FFC Division Director’s Meeting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FFC Division Director’s Meeting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FFC Division Director’s Meeting template 8">
        <a:dk1>
          <a:srgbClr val="000000"/>
        </a:dk1>
        <a:lt1>
          <a:srgbClr val="DDDDDD"/>
        </a:lt1>
        <a:dk2>
          <a:srgbClr val="000000"/>
        </a:dk2>
        <a:lt2>
          <a:srgbClr val="919191"/>
        </a:lt2>
        <a:accent1>
          <a:srgbClr val="2717F5"/>
        </a:accent1>
        <a:accent2>
          <a:srgbClr val="1524E9"/>
        </a:accent2>
        <a:accent3>
          <a:srgbClr val="EBEBEB"/>
        </a:accent3>
        <a:accent4>
          <a:srgbClr val="000000"/>
        </a:accent4>
        <a:accent5>
          <a:srgbClr val="ACABF9"/>
        </a:accent5>
        <a:accent6>
          <a:srgbClr val="1220D3"/>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1_FFC Division Director’s Meeting template 9">
        <a:dk1>
          <a:srgbClr val="000000"/>
        </a:dk1>
        <a:lt1>
          <a:srgbClr val="FFFFFF"/>
        </a:lt1>
        <a:dk2>
          <a:srgbClr val="000000"/>
        </a:dk2>
        <a:lt2>
          <a:srgbClr val="919191"/>
        </a:lt2>
        <a:accent1>
          <a:srgbClr val="2717F5"/>
        </a:accent1>
        <a:accent2>
          <a:srgbClr val="00CC99"/>
        </a:accent2>
        <a:accent3>
          <a:srgbClr val="FFFFFF"/>
        </a:accent3>
        <a:accent4>
          <a:srgbClr val="000000"/>
        </a:accent4>
        <a:accent5>
          <a:srgbClr val="ACABF9"/>
        </a:accent5>
        <a:accent6>
          <a:srgbClr val="00B98A"/>
        </a:accent6>
        <a:hlink>
          <a:srgbClr val="FC0128"/>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NIC Powerpoint Template 042018">
  <a:themeElements>
    <a:clrScheme name="CNIC Final">
      <a:dk1>
        <a:srgbClr val="000000"/>
      </a:dk1>
      <a:lt1>
        <a:srgbClr val="FFFFFF"/>
      </a:lt1>
      <a:dk2>
        <a:srgbClr val="000000"/>
      </a:dk2>
      <a:lt2>
        <a:srgbClr val="A5A5A5"/>
      </a:lt2>
      <a:accent1>
        <a:srgbClr val="000066"/>
      </a:accent1>
      <a:accent2>
        <a:srgbClr val="FFCC00"/>
      </a:accent2>
      <a:accent3>
        <a:srgbClr val="0033CC"/>
      </a:accent3>
      <a:accent4>
        <a:srgbClr val="0072C6"/>
      </a:accent4>
      <a:accent5>
        <a:srgbClr val="FF3300"/>
      </a:accent5>
      <a:accent6>
        <a:srgbClr val="0C4C5B"/>
      </a:accent6>
      <a:hlink>
        <a:srgbClr val="0033CC"/>
      </a:hlink>
      <a:folHlink>
        <a:srgbClr val="0066CC"/>
      </a:folHlink>
    </a:clrScheme>
    <a:fontScheme name="1_FFC Division Director’s Meeting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19050" cap="flat" cmpd="sng" algn="ctr">
          <a:noFill/>
          <a:prstDash val="solid"/>
          <a:round/>
          <a:headEnd type="none" w="med" len="med"/>
          <a:tailEnd type="none" w="med" len="med"/>
        </a:ln>
        <a:effectLst>
          <a:outerShdw sy="50000" kx="2453608" rotWithShape="0">
            <a:srgbClr val="808080">
              <a:alpha val="50000"/>
            </a:srgbClr>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rgbClr val="FFFF99"/>
        </a:solidFill>
        <a:ln w="19050" cap="flat" cmpd="sng" algn="ctr">
          <a:noFill/>
          <a:prstDash val="solid"/>
          <a:round/>
          <a:headEnd type="none" w="med" len="med"/>
          <a:tailEnd type="none" w="med" len="med"/>
        </a:ln>
        <a:effectLst>
          <a:outerShdw sy="50000" kx="2453608" rotWithShape="0">
            <a:srgbClr val="808080">
              <a:alpha val="50000"/>
            </a:srgbClr>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1_FFC Division Director’s Meeting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FFC Division Director’s Meeting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FFC Division Director’s Meeting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FFC Division Director’s Meeting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FFC Division Director’s Meeting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FFC Division Director’s Meeting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FFC Division Director’s Meeting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FFC Division Director’s Meeting template 8">
        <a:dk1>
          <a:srgbClr val="000000"/>
        </a:dk1>
        <a:lt1>
          <a:srgbClr val="DDDDDD"/>
        </a:lt1>
        <a:dk2>
          <a:srgbClr val="000000"/>
        </a:dk2>
        <a:lt2>
          <a:srgbClr val="919191"/>
        </a:lt2>
        <a:accent1>
          <a:srgbClr val="2717F5"/>
        </a:accent1>
        <a:accent2>
          <a:srgbClr val="1524E9"/>
        </a:accent2>
        <a:accent3>
          <a:srgbClr val="EBEBEB"/>
        </a:accent3>
        <a:accent4>
          <a:srgbClr val="000000"/>
        </a:accent4>
        <a:accent5>
          <a:srgbClr val="ACABF9"/>
        </a:accent5>
        <a:accent6>
          <a:srgbClr val="1220D3"/>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1_FFC Division Director’s Meeting template 9">
        <a:dk1>
          <a:srgbClr val="000000"/>
        </a:dk1>
        <a:lt1>
          <a:srgbClr val="FFFFFF"/>
        </a:lt1>
        <a:dk2>
          <a:srgbClr val="000000"/>
        </a:dk2>
        <a:lt2>
          <a:srgbClr val="919191"/>
        </a:lt2>
        <a:accent1>
          <a:srgbClr val="2717F5"/>
        </a:accent1>
        <a:accent2>
          <a:srgbClr val="00CC99"/>
        </a:accent2>
        <a:accent3>
          <a:srgbClr val="FFFFFF"/>
        </a:accent3>
        <a:accent4>
          <a:srgbClr val="000000"/>
        </a:accent4>
        <a:accent5>
          <a:srgbClr val="ACABF9"/>
        </a:accent5>
        <a:accent6>
          <a:srgbClr val="00B98A"/>
        </a:accent6>
        <a:hlink>
          <a:srgbClr val="FC0128"/>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FFC Division Director’s Meeting template">
  <a:themeElements>
    <a:clrScheme name="">
      <a:dk1>
        <a:srgbClr val="000000"/>
      </a:dk1>
      <a:lt1>
        <a:srgbClr val="FFFFFF"/>
      </a:lt1>
      <a:dk2>
        <a:srgbClr val="000000"/>
      </a:dk2>
      <a:lt2>
        <a:srgbClr val="919191"/>
      </a:lt2>
      <a:accent1>
        <a:srgbClr val="FFFFCC"/>
      </a:accent1>
      <a:accent2>
        <a:srgbClr val="009900"/>
      </a:accent2>
      <a:accent3>
        <a:srgbClr val="FFFFFF"/>
      </a:accent3>
      <a:accent4>
        <a:srgbClr val="000000"/>
      </a:accent4>
      <a:accent5>
        <a:srgbClr val="FFFFE2"/>
      </a:accent5>
      <a:accent6>
        <a:srgbClr val="008A00"/>
      </a:accent6>
      <a:hlink>
        <a:srgbClr val="0033CC"/>
      </a:hlink>
      <a:folHlink>
        <a:srgbClr val="0066CC"/>
      </a:folHlink>
    </a:clrScheme>
    <a:fontScheme name="1_FFC Division Director’s Meeting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19050" cap="flat" cmpd="sng" algn="ctr">
          <a:noFill/>
          <a:prstDash val="solid"/>
          <a:round/>
          <a:headEnd type="none" w="med" len="med"/>
          <a:tailEnd type="none" w="med" len="med"/>
        </a:ln>
        <a:effectLst>
          <a:outerShdw sy="50000" kx="2453608" rotWithShape="0">
            <a:srgbClr val="808080">
              <a:alpha val="50000"/>
            </a:srgbClr>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rgbClr val="FFFF99"/>
        </a:solidFill>
        <a:ln w="19050" cap="flat" cmpd="sng" algn="ctr">
          <a:noFill/>
          <a:prstDash val="solid"/>
          <a:round/>
          <a:headEnd type="none" w="med" len="med"/>
          <a:tailEnd type="none" w="med" len="med"/>
        </a:ln>
        <a:effectLst>
          <a:outerShdw sy="50000" kx="2453608" rotWithShape="0">
            <a:srgbClr val="808080">
              <a:alpha val="50000"/>
            </a:srgbClr>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1_FFC Division Director’s Meeting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FFC Division Director’s Meeting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FFC Division Director’s Meeting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FFC Division Director’s Meeting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FFC Division Director’s Meeting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FFC Division Director’s Meeting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FFC Division Director’s Meeting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FFC Division Director’s Meeting template 8">
        <a:dk1>
          <a:srgbClr val="000000"/>
        </a:dk1>
        <a:lt1>
          <a:srgbClr val="DDDDDD"/>
        </a:lt1>
        <a:dk2>
          <a:srgbClr val="000000"/>
        </a:dk2>
        <a:lt2>
          <a:srgbClr val="919191"/>
        </a:lt2>
        <a:accent1>
          <a:srgbClr val="2717F5"/>
        </a:accent1>
        <a:accent2>
          <a:srgbClr val="1524E9"/>
        </a:accent2>
        <a:accent3>
          <a:srgbClr val="EBEBEB"/>
        </a:accent3>
        <a:accent4>
          <a:srgbClr val="000000"/>
        </a:accent4>
        <a:accent5>
          <a:srgbClr val="ACABF9"/>
        </a:accent5>
        <a:accent6>
          <a:srgbClr val="1220D3"/>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1_FFC Division Director’s Meeting template 9">
        <a:dk1>
          <a:srgbClr val="000000"/>
        </a:dk1>
        <a:lt1>
          <a:srgbClr val="FFFFFF"/>
        </a:lt1>
        <a:dk2>
          <a:srgbClr val="000000"/>
        </a:dk2>
        <a:lt2>
          <a:srgbClr val="919191"/>
        </a:lt2>
        <a:accent1>
          <a:srgbClr val="2717F5"/>
        </a:accent1>
        <a:accent2>
          <a:srgbClr val="00CC99"/>
        </a:accent2>
        <a:accent3>
          <a:srgbClr val="FFFFFF"/>
        </a:accent3>
        <a:accent4>
          <a:srgbClr val="000000"/>
        </a:accent4>
        <a:accent5>
          <a:srgbClr val="ACABF9"/>
        </a:accent5>
        <a:accent6>
          <a:srgbClr val="00B98A"/>
        </a:accent6>
        <a:hlink>
          <a:srgbClr val="FC0128"/>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63B205FAB12649B0C28B0EF4D985DA" ma:contentTypeVersion="13" ma:contentTypeDescription="Create a new document." ma:contentTypeScope="" ma:versionID="c1ce7880c58744216a822770b6d681e1">
  <xsd:schema xmlns:xsd="http://www.w3.org/2001/XMLSchema" xmlns:xs="http://www.w3.org/2001/XMLSchema" xmlns:p="http://schemas.microsoft.com/office/2006/metadata/properties" xmlns:ns3="ba1a5d6c-4f9a-4cd6-ae4b-16fb2ed60c34" xmlns:ns4="a271cb22-2d0b-4de7-8192-075bdbab5c10" targetNamespace="http://schemas.microsoft.com/office/2006/metadata/properties" ma:root="true" ma:fieldsID="eee188a127c126c14408fce1321bbc41" ns3:_="" ns4:_="">
    <xsd:import namespace="ba1a5d6c-4f9a-4cd6-ae4b-16fb2ed60c34"/>
    <xsd:import namespace="a271cb22-2d0b-4de7-8192-075bdbab5c1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1a5d6c-4f9a-4cd6-ae4b-16fb2ed60c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71cb22-2d0b-4de7-8192-075bdbab5c1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5E5C87-E894-4E57-83E5-11CA2CB016EA}">
  <ds:schemaRefs>
    <ds:schemaRef ds:uri="a271cb22-2d0b-4de7-8192-075bdbab5c10"/>
    <ds:schemaRef ds:uri="ba1a5d6c-4f9a-4cd6-ae4b-16fb2ed60c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88C8695-3E9C-496B-9C6A-FA5DC11B7A74}">
  <ds:schemaRefs>
    <ds:schemaRef ds:uri="http://schemas.microsoft.com/office/infopath/2007/PartnerControls"/>
    <ds:schemaRef ds:uri="a271cb22-2d0b-4de7-8192-075bdbab5c10"/>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ba1a5d6c-4f9a-4cd6-ae4b-16fb2ed60c34"/>
    <ds:schemaRef ds:uri="http://www.w3.org/XML/1998/namespace"/>
    <ds:schemaRef ds:uri="http://purl.org/dc/dcmitype/"/>
  </ds:schemaRefs>
</ds:datastoreItem>
</file>

<file path=customXml/itemProps3.xml><?xml version="1.0" encoding="utf-8"?>
<ds:datastoreItem xmlns:ds="http://schemas.openxmlformats.org/officeDocument/2006/customXml" ds:itemID="{95C9AC5C-4E4B-4903-8C78-ED30E0E4E2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1356</TotalTime>
  <Words>4425</Words>
  <Application>Microsoft Office PowerPoint</Application>
  <PresentationFormat>On-screen Show (4:3)</PresentationFormat>
  <Paragraphs>646</Paragraphs>
  <Slides>36</Slides>
  <Notes>33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36</vt:i4>
      </vt:variant>
    </vt:vector>
  </HeadingPairs>
  <TitlesOfParts>
    <vt:vector size="44" baseType="lpstr">
      <vt:lpstr>Arial</vt:lpstr>
      <vt:lpstr>Calibri</vt:lpstr>
      <vt:lpstr>Courier New</vt:lpstr>
      <vt:lpstr>Times New Roman</vt:lpstr>
      <vt:lpstr>Wingdings</vt:lpstr>
      <vt:lpstr>CNIC Powerpoint Template 042018</vt:lpstr>
      <vt:lpstr>1_CNIC Powerpoint Template 042018</vt:lpstr>
      <vt:lpstr>1_FFC Division Director’s Meeting template</vt:lpstr>
      <vt:lpstr>Public-Private Venture (PPV) Mandatory PPV Housing Resident In-Brief</vt:lpstr>
      <vt:lpstr>Welcome</vt:lpstr>
      <vt:lpstr>Overview of Topics</vt:lpstr>
      <vt:lpstr>NAS Whidbey Island Housing Service Center (HSC)</vt:lpstr>
      <vt:lpstr>Hunt Military Communities at  NAS Whidbey Island</vt:lpstr>
      <vt:lpstr>Hunt Military Communities  Contact Information</vt:lpstr>
      <vt:lpstr>What to Expect:  Move-In and Move-Out</vt:lpstr>
      <vt:lpstr>Tenant Bill of Rights</vt:lpstr>
      <vt:lpstr>Tenant Bill of Rights - Continued</vt:lpstr>
      <vt:lpstr>Anti-Retaliation and Anti-Reprisal Rights</vt:lpstr>
      <vt:lpstr>Understanding Your Lease</vt:lpstr>
      <vt:lpstr>Understanding Your Lease - Continued</vt:lpstr>
      <vt:lpstr>Understanding Your Lease - Continued</vt:lpstr>
      <vt:lpstr>Understanding Your Lease - Continued</vt:lpstr>
      <vt:lpstr>Hunt Payment and Fees</vt:lpstr>
      <vt:lpstr>Resident Energy  Conservation Program (RECP)</vt:lpstr>
      <vt:lpstr>Tenant Responsibilities</vt:lpstr>
      <vt:lpstr>Tenant Responsibilities - Continued</vt:lpstr>
      <vt:lpstr>Renters Insurance Information</vt:lpstr>
      <vt:lpstr>Renters Insurance Information - Continued</vt:lpstr>
      <vt:lpstr>Renters Insurance Information - Continued</vt:lpstr>
      <vt:lpstr>Health and Safety </vt:lpstr>
      <vt:lpstr>Health and Safety – Window Safety</vt:lpstr>
      <vt:lpstr>Health and Safety – Window Safety</vt:lpstr>
      <vt:lpstr>Health and Safety – Lead Paint</vt:lpstr>
      <vt:lpstr>Health and Safety - Mold</vt:lpstr>
      <vt:lpstr>Health and Safety  - Mold</vt:lpstr>
      <vt:lpstr>Maintaining Your Home</vt:lpstr>
      <vt:lpstr>How to Report Maintenance Issues</vt:lpstr>
      <vt:lpstr>Types of Service Calls</vt:lpstr>
      <vt:lpstr>Tracking Maintenance/Work Orders</vt:lpstr>
      <vt:lpstr>HSC Issue Resolution Process</vt:lpstr>
      <vt:lpstr>HSC Issue Resolution Process </vt:lpstr>
      <vt:lpstr>Dispute Resolution Process for Tenants</vt:lpstr>
      <vt:lpstr>HSC Issue Resolution Process </vt:lpstr>
      <vt:lpstr>Connect with Navy Housing</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cmandell@deloitte.com</dc:creator>
  <cp:lastModifiedBy>Kyser, Christian T CIV (USA)</cp:lastModifiedBy>
  <cp:revision>111</cp:revision>
  <cp:lastPrinted>2020-04-17T00:50:21Z</cp:lastPrinted>
  <dcterms:created xsi:type="dcterms:W3CDTF">2018-04-02T21:06:14Z</dcterms:created>
  <dcterms:modified xsi:type="dcterms:W3CDTF">2023-02-02T19:41:18Z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0x0101002163B205FAB12649B0C28B0EF4D985DA</vt:lpwstr>
  </property>
</Properties>
</file>